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7" r:id="rId4"/>
    <p:sldId id="268" r:id="rId5"/>
    <p:sldId id="269" r:id="rId6"/>
    <p:sldId id="270" r:id="rId7"/>
    <p:sldId id="271" r:id="rId8"/>
    <p:sldId id="272" r:id="rId9"/>
    <p:sldId id="27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30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C23AD-75F8-479D-8414-17AFA99B40A6}" type="datetimeFigureOut">
              <a:rPr lang="en-US" smtClean="0"/>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B8EC1-C6FE-4433-A44E-6CE66B1D6BA4}" type="slidenum">
              <a:rPr lang="en-US" smtClean="0"/>
              <a:t>‹#›</a:t>
            </a:fld>
            <a:endParaRPr lang="en-US"/>
          </a:p>
        </p:txBody>
      </p:sp>
    </p:spTree>
    <p:extLst>
      <p:ext uri="{BB962C8B-B14F-4D97-AF65-F5344CB8AC3E}">
        <p14:creationId xmlns:p14="http://schemas.microsoft.com/office/powerpoint/2010/main" val="252595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4F666-9EDE-4761-8FFC-5045283C6D42}"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201691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D467F-4350-4008-A254-BFEFD77DA890}"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371942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15801-85FA-4B04-B843-0B21B5E81B72}"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283814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145330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55AB5-B001-4FB9-85E5-E9F15DB97FA9}"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171856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BC727-7035-4B82-B615-9B5B2B026D3C}" type="datetime1">
              <a:rPr lang="en-US" smtClean="0"/>
              <a:t>3/10/2017</a:t>
            </a:fld>
            <a:endParaRPr lang="en-US"/>
          </a:p>
        </p:txBody>
      </p:sp>
      <p:sp>
        <p:nvSpPr>
          <p:cNvPr id="6" name="Footer Placeholder 5"/>
          <p:cNvSpPr>
            <a:spLocks noGrp="1"/>
          </p:cNvSpPr>
          <p:nvPr>
            <p:ph type="ftr" sz="quarter" idx="11"/>
          </p:nvPr>
        </p:nvSpPr>
        <p:spPr/>
        <p:txBody>
          <a:bodyPr/>
          <a:lstStyle/>
          <a:p>
            <a:r>
              <a:rPr lang="en-US" smtClean="0"/>
              <a:t>Theoretical department meeting 2017</a:t>
            </a:r>
            <a:endParaRPr lang="en-US"/>
          </a:p>
        </p:txBody>
      </p:sp>
      <p:sp>
        <p:nvSpPr>
          <p:cNvPr id="7" name="Slide Number Placeholder 6"/>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421626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4ED94-0F3E-4ED7-8B85-8B6F0E41FD21}" type="datetime1">
              <a:rPr lang="en-US" smtClean="0"/>
              <a:t>3/10/2017</a:t>
            </a:fld>
            <a:endParaRPr lang="en-US"/>
          </a:p>
        </p:txBody>
      </p:sp>
      <p:sp>
        <p:nvSpPr>
          <p:cNvPr id="8" name="Footer Placeholder 7"/>
          <p:cNvSpPr>
            <a:spLocks noGrp="1"/>
          </p:cNvSpPr>
          <p:nvPr>
            <p:ph type="ftr" sz="quarter" idx="11"/>
          </p:nvPr>
        </p:nvSpPr>
        <p:spPr/>
        <p:txBody>
          <a:bodyPr/>
          <a:lstStyle/>
          <a:p>
            <a:r>
              <a:rPr lang="en-US" smtClean="0"/>
              <a:t>Theoretical department meeting 2017</a:t>
            </a:r>
            <a:endParaRPr lang="en-US"/>
          </a:p>
        </p:txBody>
      </p:sp>
      <p:sp>
        <p:nvSpPr>
          <p:cNvPr id="9" name="Slide Number Placeholder 8"/>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114370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A13F36-32A0-4AB8-84EF-23E2379799DA}" type="datetime1">
              <a:rPr lang="en-US" smtClean="0"/>
              <a:t>3/10/2017</a:t>
            </a:fld>
            <a:endParaRPr lang="en-US"/>
          </a:p>
        </p:txBody>
      </p:sp>
      <p:sp>
        <p:nvSpPr>
          <p:cNvPr id="4" name="Footer Placeholder 3"/>
          <p:cNvSpPr>
            <a:spLocks noGrp="1"/>
          </p:cNvSpPr>
          <p:nvPr>
            <p:ph type="ftr" sz="quarter" idx="11"/>
          </p:nvPr>
        </p:nvSpPr>
        <p:spPr/>
        <p:txBody>
          <a:bodyPr/>
          <a:lstStyle/>
          <a:p>
            <a:r>
              <a:rPr lang="en-US" smtClean="0"/>
              <a:t>Theoretical department meeting 2017</a:t>
            </a:r>
            <a:endParaRPr lang="en-US"/>
          </a:p>
        </p:txBody>
      </p:sp>
      <p:sp>
        <p:nvSpPr>
          <p:cNvPr id="5" name="Slide Number Placeholder 4"/>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295263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961F3-4E11-42FB-B635-3B149BD5C1F2}" type="datetime1">
              <a:rPr lang="en-US" smtClean="0"/>
              <a:t>3/10/2017</a:t>
            </a:fld>
            <a:endParaRPr lang="en-US"/>
          </a:p>
        </p:txBody>
      </p:sp>
      <p:sp>
        <p:nvSpPr>
          <p:cNvPr id="3" name="Footer Placeholder 2"/>
          <p:cNvSpPr>
            <a:spLocks noGrp="1"/>
          </p:cNvSpPr>
          <p:nvPr>
            <p:ph type="ftr" sz="quarter" idx="11"/>
          </p:nvPr>
        </p:nvSpPr>
        <p:spPr/>
        <p:txBody>
          <a:bodyPr/>
          <a:lstStyle/>
          <a:p>
            <a:r>
              <a:rPr lang="en-US" smtClean="0"/>
              <a:t>Theoretical department meeting 2017</a:t>
            </a:r>
            <a:endParaRPr lang="en-US"/>
          </a:p>
        </p:txBody>
      </p:sp>
      <p:sp>
        <p:nvSpPr>
          <p:cNvPr id="4" name="Slide Number Placeholder 3"/>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205933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909ED-F878-4795-9B75-954A977528A3}" type="datetime1">
              <a:rPr lang="en-US" smtClean="0"/>
              <a:t>3/10/2017</a:t>
            </a:fld>
            <a:endParaRPr lang="en-US"/>
          </a:p>
        </p:txBody>
      </p:sp>
      <p:sp>
        <p:nvSpPr>
          <p:cNvPr id="6" name="Footer Placeholder 5"/>
          <p:cNvSpPr>
            <a:spLocks noGrp="1"/>
          </p:cNvSpPr>
          <p:nvPr>
            <p:ph type="ftr" sz="quarter" idx="11"/>
          </p:nvPr>
        </p:nvSpPr>
        <p:spPr/>
        <p:txBody>
          <a:bodyPr/>
          <a:lstStyle/>
          <a:p>
            <a:r>
              <a:rPr lang="en-US" smtClean="0"/>
              <a:t>Theoretical department meeting 2017</a:t>
            </a:r>
            <a:endParaRPr lang="en-US"/>
          </a:p>
        </p:txBody>
      </p:sp>
      <p:sp>
        <p:nvSpPr>
          <p:cNvPr id="7" name="Slide Number Placeholder 6"/>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192782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11EB-F43D-4C71-9CBB-46B235B30462}" type="datetime1">
              <a:rPr lang="en-US" smtClean="0"/>
              <a:t>3/10/2017</a:t>
            </a:fld>
            <a:endParaRPr lang="en-US"/>
          </a:p>
        </p:txBody>
      </p:sp>
      <p:sp>
        <p:nvSpPr>
          <p:cNvPr id="6" name="Footer Placeholder 5"/>
          <p:cNvSpPr>
            <a:spLocks noGrp="1"/>
          </p:cNvSpPr>
          <p:nvPr>
            <p:ph type="ftr" sz="quarter" idx="11"/>
          </p:nvPr>
        </p:nvSpPr>
        <p:spPr/>
        <p:txBody>
          <a:bodyPr/>
          <a:lstStyle/>
          <a:p>
            <a:r>
              <a:rPr lang="en-US" smtClean="0"/>
              <a:t>Theoretical department meeting 2017</a:t>
            </a:r>
            <a:endParaRPr lang="en-US"/>
          </a:p>
        </p:txBody>
      </p:sp>
      <p:sp>
        <p:nvSpPr>
          <p:cNvPr id="7" name="Slide Number Placeholder 6"/>
          <p:cNvSpPr>
            <a:spLocks noGrp="1"/>
          </p:cNvSpPr>
          <p:nvPr>
            <p:ph type="sldNum" sz="quarter" idx="12"/>
          </p:nvPr>
        </p:nvSpPr>
        <p:spPr/>
        <p:txBody>
          <a:bodyPr/>
          <a:lstStyle/>
          <a:p>
            <a:fld id="{82B32786-2A0E-45BB-AC48-69A8F6ED8B60}" type="slidenum">
              <a:rPr lang="en-US" smtClean="0"/>
              <a:t>‹#›</a:t>
            </a:fld>
            <a:endParaRPr lang="en-US"/>
          </a:p>
        </p:txBody>
      </p:sp>
    </p:spTree>
    <p:extLst>
      <p:ext uri="{BB962C8B-B14F-4D97-AF65-F5344CB8AC3E}">
        <p14:creationId xmlns:p14="http://schemas.microsoft.com/office/powerpoint/2010/main" val="22686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99CE5-078D-43B7-BBCE-21DBAA9F57CE}" type="datetime1">
              <a:rPr lang="en-US" smtClean="0"/>
              <a:t>3/10/2017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Theoretical department meeting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32786-2A0E-45BB-AC48-69A8F6ED8B60}" type="slidenum">
              <a:rPr lang="en-US" smtClean="0"/>
              <a:t>‹#›</a:t>
            </a:fld>
            <a:endParaRPr lang="en-US"/>
          </a:p>
        </p:txBody>
      </p:sp>
    </p:spTree>
    <p:extLst>
      <p:ext uri="{BB962C8B-B14F-4D97-AF65-F5344CB8AC3E}">
        <p14:creationId xmlns:p14="http://schemas.microsoft.com/office/powerpoint/2010/main" val="246946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371851"/>
          </a:xfrm>
          <a:solidFill>
            <a:srgbClr val="FFFF00"/>
          </a:solidFill>
        </p:spPr>
        <p:txBody>
          <a:bodyPr>
            <a:normAutofit fontScale="90000"/>
          </a:bodyPr>
          <a:lstStyle/>
          <a:p>
            <a:pPr marL="0" marR="0">
              <a:lnSpc>
                <a:spcPct val="115000"/>
              </a:lnSpc>
              <a:spcBef>
                <a:spcPts val="0"/>
              </a:spcBef>
              <a:spcAft>
                <a:spcPts val="1000"/>
              </a:spcAft>
            </a:pPr>
            <a:r>
              <a:rPr lang="de-DE" b="1" dirty="0" smtClean="0">
                <a:effectLst/>
                <a:latin typeface="Times New Roman"/>
                <a:ea typeface="Calibri"/>
                <a:cs typeface="Times New Roman"/>
              </a:rPr>
              <a:t/>
            </a:r>
            <a:br>
              <a:rPr lang="de-DE" b="1" dirty="0" smtClean="0">
                <a:effectLst/>
                <a:latin typeface="Times New Roman"/>
                <a:ea typeface="Calibri"/>
                <a:cs typeface="Times New Roman"/>
              </a:rPr>
            </a:br>
            <a:r>
              <a:rPr lang="de-DE" b="1" dirty="0" smtClean="0">
                <a:effectLst/>
                <a:latin typeface="Times New Roman"/>
                <a:ea typeface="Calibri"/>
                <a:cs typeface="Times New Roman"/>
              </a:rPr>
              <a:t/>
            </a:r>
            <a:br>
              <a:rPr lang="de-DE" b="1" dirty="0" smtClean="0">
                <a:effectLst/>
                <a:latin typeface="Times New Roman"/>
                <a:ea typeface="Calibri"/>
                <a:cs typeface="Times New Roman"/>
              </a:rPr>
            </a:br>
            <a:r>
              <a:rPr lang="de-DE" b="1" dirty="0" err="1" smtClean="0">
                <a:effectLst/>
                <a:latin typeface="Times New Roman"/>
                <a:ea typeface="Calibri"/>
                <a:cs typeface="Times New Roman"/>
              </a:rPr>
              <a:t>Theoretical</a:t>
            </a:r>
            <a:r>
              <a:rPr lang="de-DE" b="1" dirty="0" smtClean="0">
                <a:effectLst/>
                <a:latin typeface="Times New Roman"/>
                <a:ea typeface="Calibri"/>
                <a:cs typeface="Times New Roman"/>
              </a:rPr>
              <a:t> </a:t>
            </a:r>
            <a:r>
              <a:rPr lang="de-DE" b="1" dirty="0" err="1" smtClean="0">
                <a:effectLst/>
                <a:latin typeface="Times New Roman"/>
                <a:ea typeface="Calibri"/>
                <a:cs typeface="Times New Roman"/>
              </a:rPr>
              <a:t>physics</a:t>
            </a:r>
            <a:r>
              <a:rPr lang="de-DE" b="1" dirty="0" smtClean="0">
                <a:effectLst/>
                <a:latin typeface="Times New Roman"/>
                <a:ea typeface="Calibri"/>
                <a:cs typeface="Times New Roman"/>
              </a:rPr>
              <a:t> </a:t>
            </a:r>
            <a:r>
              <a:rPr lang="de-DE" b="1" dirty="0" err="1" smtClean="0">
                <a:effectLst/>
                <a:latin typeface="Times New Roman"/>
                <a:ea typeface="Calibri"/>
                <a:cs typeface="Times New Roman"/>
              </a:rPr>
              <a:t>dept</a:t>
            </a:r>
            <a:r>
              <a:rPr lang="de-DE" b="1" dirty="0" smtClean="0">
                <a:effectLst/>
                <a:latin typeface="Times New Roman"/>
                <a:ea typeface="Calibri"/>
                <a:cs typeface="Times New Roman"/>
              </a:rPr>
              <a:t> </a:t>
            </a:r>
            <a:r>
              <a:rPr lang="en-US" sz="3600" dirty="0">
                <a:ea typeface="Calibri"/>
                <a:cs typeface="Times New Roman"/>
              </a:rPr>
              <a:t/>
            </a:r>
            <a:br>
              <a:rPr lang="en-US" sz="3600" dirty="0">
                <a:ea typeface="Calibri"/>
                <a:cs typeface="Times New Roman"/>
              </a:rPr>
            </a:br>
            <a:r>
              <a:rPr lang="en-US" sz="3600" dirty="0" smtClean="0">
                <a:ea typeface="Calibri"/>
                <a:cs typeface="Times New Roman"/>
              </a:rPr>
              <a:t>new    </a:t>
            </a:r>
            <a:r>
              <a:rPr lang="en-US" sz="3600" dirty="0" smtClean="0">
                <a:solidFill>
                  <a:srgbClr val="FF0000"/>
                </a:solidFill>
                <a:ea typeface="Calibri"/>
                <a:cs typeface="Times New Roman"/>
              </a:rPr>
              <a:t>http://teor.cfi.lu.lv</a:t>
            </a:r>
            <a:r>
              <a:rPr lang="en-US" sz="3600" dirty="0" smtClean="0">
                <a:ea typeface="Calibri"/>
                <a:cs typeface="Times New Roman"/>
              </a:rPr>
              <a:t/>
            </a:r>
            <a:br>
              <a:rPr lang="en-US" sz="3600" dirty="0" smtClean="0">
                <a:ea typeface="Calibri"/>
                <a:cs typeface="Times New Roman"/>
              </a:rPr>
            </a:br>
            <a:r>
              <a:rPr lang="en-US" sz="3600" dirty="0">
                <a:ea typeface="Calibri"/>
                <a:cs typeface="Times New Roman"/>
              </a:rPr>
              <a:t/>
            </a:r>
            <a:br>
              <a:rPr lang="en-US" sz="3600" dirty="0">
                <a:ea typeface="Calibri"/>
                <a:cs typeface="Times New Roman"/>
              </a:rPr>
            </a:br>
            <a:r>
              <a:rPr lang="de-DE" b="1" dirty="0" err="1" smtClean="0">
                <a:effectLst/>
                <a:latin typeface="Times New Roman"/>
                <a:ea typeface="Calibri"/>
                <a:cs typeface="Times New Roman"/>
              </a:rPr>
              <a:t>Current</a:t>
            </a:r>
            <a:r>
              <a:rPr lang="de-DE" b="1" dirty="0" smtClean="0">
                <a:effectLst/>
                <a:latin typeface="Times New Roman"/>
                <a:ea typeface="Calibri"/>
                <a:cs typeface="Times New Roman"/>
              </a:rPr>
              <a:t> </a:t>
            </a:r>
            <a:r>
              <a:rPr lang="de-DE" b="1" dirty="0" err="1" smtClean="0">
                <a:effectLst/>
                <a:latin typeface="Times New Roman"/>
                <a:ea typeface="Calibri"/>
                <a:cs typeface="Times New Roman"/>
              </a:rPr>
              <a:t>research</a:t>
            </a:r>
            <a:r>
              <a:rPr lang="de-DE" b="1" dirty="0" smtClean="0">
                <a:effectLst/>
                <a:latin typeface="Times New Roman"/>
                <a:ea typeface="Calibri"/>
                <a:cs typeface="Times New Roman"/>
              </a:rPr>
              <a:t> </a:t>
            </a:r>
            <a:r>
              <a:rPr lang="de-DE" b="1" dirty="0" err="1" smtClean="0">
                <a:effectLst/>
                <a:latin typeface="Times New Roman"/>
                <a:ea typeface="Calibri"/>
                <a:cs typeface="Times New Roman"/>
              </a:rPr>
              <a:t>projects</a:t>
            </a:r>
            <a:r>
              <a:rPr lang="en-US" sz="3600" dirty="0">
                <a:ea typeface="Calibri"/>
                <a:cs typeface="Times New Roman"/>
              </a:rPr>
              <a:t/>
            </a:r>
            <a:br>
              <a:rPr lang="en-US" sz="3600" dirty="0">
                <a:ea typeface="Calibri"/>
                <a:cs typeface="Times New Roman"/>
              </a:rPr>
            </a:br>
            <a:r>
              <a:rPr lang="de-DE" b="1" dirty="0" smtClean="0">
                <a:effectLst/>
                <a:latin typeface="Times New Roman"/>
                <a:ea typeface="Calibri"/>
                <a:cs typeface="Times New Roman"/>
              </a:rPr>
              <a:t> </a:t>
            </a:r>
            <a:r>
              <a:rPr lang="en-US" sz="3600" dirty="0">
                <a:ea typeface="Calibri"/>
                <a:cs typeface="Times New Roman"/>
              </a:rPr>
              <a:t/>
            </a:r>
            <a:br>
              <a:rPr lang="en-US" sz="3600" dirty="0">
                <a:ea typeface="Calibri"/>
                <a:cs typeface="Times New Roman"/>
              </a:rPr>
            </a:br>
            <a:endParaRPr lang="en-US" dirty="0"/>
          </a:p>
        </p:txBody>
      </p:sp>
      <p:sp>
        <p:nvSpPr>
          <p:cNvPr id="3" name="Subtitle 2"/>
          <p:cNvSpPr>
            <a:spLocks noGrp="1"/>
          </p:cNvSpPr>
          <p:nvPr>
            <p:ph type="subTitle" idx="1"/>
          </p:nvPr>
        </p:nvSpPr>
        <p:spPr/>
        <p:txBody>
          <a:bodyPr/>
          <a:lstStyle/>
          <a:p>
            <a:r>
              <a:rPr lang="de-DE" dirty="0" smtClean="0"/>
              <a:t>2 </a:t>
            </a:r>
            <a:r>
              <a:rPr lang="de-DE" dirty="0" err="1" smtClean="0"/>
              <a:t>theoretical</a:t>
            </a:r>
            <a:r>
              <a:rPr lang="de-DE" dirty="0" smtClean="0"/>
              <a:t> </a:t>
            </a:r>
            <a:r>
              <a:rPr lang="de-DE" dirty="0" err="1" smtClean="0"/>
              <a:t>laboratories</a:t>
            </a:r>
            <a:r>
              <a:rPr lang="de-DE" dirty="0" smtClean="0"/>
              <a:t>—</a:t>
            </a:r>
          </a:p>
          <a:p>
            <a:r>
              <a:rPr lang="de-DE" dirty="0" err="1" smtClean="0"/>
              <a:t>Vertical</a:t>
            </a:r>
            <a:r>
              <a:rPr lang="de-DE" dirty="0" smtClean="0"/>
              <a:t> </a:t>
            </a:r>
            <a:r>
              <a:rPr lang="de-DE" dirty="0" err="1" smtClean="0"/>
              <a:t>and</a:t>
            </a:r>
            <a:r>
              <a:rPr lang="de-DE" dirty="0" smtClean="0"/>
              <a:t>/</a:t>
            </a:r>
            <a:r>
              <a:rPr lang="de-DE" dirty="0" err="1" smtClean="0"/>
              <a:t>or</a:t>
            </a:r>
            <a:r>
              <a:rPr lang="de-DE" dirty="0" smtClean="0"/>
              <a:t> horizontal  (CAMART)</a:t>
            </a:r>
          </a:p>
          <a:p>
            <a:r>
              <a:rPr lang="de-DE" dirty="0" smtClean="0"/>
              <a:t>Experimental </a:t>
            </a:r>
            <a:r>
              <a:rPr lang="de-DE" dirty="0" err="1" smtClean="0"/>
              <a:t>activities</a:t>
            </a:r>
            <a:r>
              <a:rPr lang="de-DE" dirty="0" smtClean="0"/>
              <a:t> (</a:t>
            </a:r>
            <a:r>
              <a:rPr lang="de-DE" dirty="0" err="1" smtClean="0"/>
              <a:t>A.Popov</a:t>
            </a:r>
            <a:r>
              <a:rPr lang="de-DE" dirty="0" smtClean="0"/>
              <a:t>)</a:t>
            </a:r>
          </a:p>
          <a:p>
            <a:endParaRPr lang="de-DE" dirty="0" smtClean="0"/>
          </a:p>
          <a:p>
            <a:endParaRPr lang="en-US" dirty="0"/>
          </a:p>
        </p:txBody>
      </p:sp>
      <p:sp>
        <p:nvSpPr>
          <p:cNvPr id="4" name="Date Placeholder 3"/>
          <p:cNvSpPr>
            <a:spLocks noGrp="1"/>
          </p:cNvSpPr>
          <p:nvPr>
            <p:ph type="dt" sz="half" idx="10"/>
          </p:nvPr>
        </p:nvSpPr>
        <p:spPr/>
        <p:txBody>
          <a:bodyPr/>
          <a:lstStyle/>
          <a:p>
            <a:fld id="{8FF5256B-FB60-4D57-812F-F5BCEE3AF108}"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1</a:t>
            </a:fld>
            <a:endParaRPr lang="en-US"/>
          </a:p>
        </p:txBody>
      </p:sp>
    </p:spTree>
    <p:extLst>
      <p:ext uri="{BB962C8B-B14F-4D97-AF65-F5344CB8AC3E}">
        <p14:creationId xmlns:p14="http://schemas.microsoft.com/office/powerpoint/2010/main" val="3972328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err="1" smtClean="0"/>
              <a:t>Ph</a:t>
            </a:r>
            <a:r>
              <a:rPr lang="de-DE" dirty="0" smtClean="0"/>
              <a:t> D </a:t>
            </a:r>
            <a:r>
              <a:rPr lang="de-DE" dirty="0" err="1" smtClean="0"/>
              <a:t>and</a:t>
            </a:r>
            <a:r>
              <a:rPr lang="de-DE" dirty="0" smtClean="0"/>
              <a:t> </a:t>
            </a:r>
            <a:r>
              <a:rPr lang="de-DE" dirty="0" err="1" smtClean="0"/>
              <a:t>related</a:t>
            </a:r>
            <a:r>
              <a:rPr lang="de-DE" dirty="0" smtClean="0"/>
              <a:t> </a:t>
            </a:r>
            <a:r>
              <a:rPr lang="de-DE" dirty="0" err="1" smtClean="0"/>
              <a:t>activities</a:t>
            </a:r>
            <a:r>
              <a:rPr lang="de-DE" dirty="0" smtClean="0"/>
              <a:t> </a:t>
            </a:r>
            <a:endParaRPr lang="en-US" dirty="0"/>
          </a:p>
        </p:txBody>
      </p:sp>
      <p:sp>
        <p:nvSpPr>
          <p:cNvPr id="3" name="Content Placeholder 2"/>
          <p:cNvSpPr>
            <a:spLocks noGrp="1"/>
          </p:cNvSpPr>
          <p:nvPr>
            <p:ph idx="1"/>
          </p:nvPr>
        </p:nvSpPr>
        <p:spPr/>
        <p:txBody>
          <a:bodyPr>
            <a:normAutofit lnSpcReduction="10000"/>
          </a:bodyPr>
          <a:lstStyle/>
          <a:p>
            <a:r>
              <a:rPr lang="de-DE" dirty="0" smtClean="0"/>
              <a:t> A. </a:t>
            </a:r>
            <a:r>
              <a:rPr lang="de-DE" dirty="0" err="1" smtClean="0"/>
              <a:t>Chesnokov</a:t>
            </a:r>
            <a:r>
              <a:rPr lang="de-DE" dirty="0" smtClean="0"/>
              <a:t> – CeO</a:t>
            </a:r>
            <a:r>
              <a:rPr lang="de-DE" sz="2400" dirty="0" smtClean="0"/>
              <a:t>2</a:t>
            </a:r>
            <a:r>
              <a:rPr lang="de-DE" dirty="0" smtClean="0"/>
              <a:t>:Tb, </a:t>
            </a:r>
            <a:r>
              <a:rPr lang="de-DE" dirty="0" smtClean="0">
                <a:solidFill>
                  <a:srgbClr val="00B050"/>
                </a:solidFill>
              </a:rPr>
              <a:t>Green </a:t>
            </a:r>
            <a:r>
              <a:rPr lang="de-DE" dirty="0" err="1" smtClean="0">
                <a:solidFill>
                  <a:srgbClr val="00B050"/>
                </a:solidFill>
              </a:rPr>
              <a:t>project</a:t>
            </a:r>
            <a:endParaRPr lang="de-DE" dirty="0" smtClean="0">
              <a:solidFill>
                <a:srgbClr val="00B050"/>
              </a:solidFill>
            </a:endParaRPr>
          </a:p>
          <a:p>
            <a:pPr marL="0" indent="0">
              <a:buNone/>
            </a:pPr>
            <a:r>
              <a:rPr lang="de-DE" dirty="0"/>
              <a:t> </a:t>
            </a:r>
            <a:r>
              <a:rPr lang="de-DE" dirty="0" smtClean="0"/>
              <a:t>    </a:t>
            </a:r>
            <a:r>
              <a:rPr lang="de-DE" dirty="0" smtClean="0"/>
              <a:t>+ LU </a:t>
            </a:r>
            <a:r>
              <a:rPr lang="de-DE" dirty="0" err="1" smtClean="0"/>
              <a:t>stipend</a:t>
            </a:r>
            <a:endParaRPr lang="de-DE" dirty="0" smtClean="0"/>
          </a:p>
          <a:p>
            <a:r>
              <a:rPr lang="de-DE" dirty="0"/>
              <a:t> </a:t>
            </a:r>
            <a:r>
              <a:rPr lang="de-DE" dirty="0" smtClean="0"/>
              <a:t>A. </a:t>
            </a:r>
            <a:r>
              <a:rPr lang="de-DE" dirty="0" err="1" smtClean="0"/>
              <a:t>Platonenko</a:t>
            </a:r>
            <a:r>
              <a:rPr lang="de-DE" dirty="0" smtClean="0"/>
              <a:t> – Al</a:t>
            </a:r>
            <a:r>
              <a:rPr lang="de-DE" sz="2800" dirty="0" smtClean="0"/>
              <a:t>2</a:t>
            </a:r>
            <a:r>
              <a:rPr lang="de-DE" dirty="0" smtClean="0"/>
              <a:t>O</a:t>
            </a:r>
            <a:r>
              <a:rPr lang="de-DE" sz="2800" dirty="0" smtClean="0"/>
              <a:t>3</a:t>
            </a:r>
            <a:r>
              <a:rPr lang="de-DE" dirty="0" smtClean="0"/>
              <a:t>; </a:t>
            </a:r>
            <a:r>
              <a:rPr lang="de-DE" dirty="0" smtClean="0">
                <a:solidFill>
                  <a:srgbClr val="00B050"/>
                </a:solidFill>
              </a:rPr>
              <a:t>Eurofusion FM</a:t>
            </a:r>
          </a:p>
          <a:p>
            <a:pPr marL="0" indent="0">
              <a:buNone/>
            </a:pPr>
            <a:r>
              <a:rPr lang="de-DE" dirty="0"/>
              <a:t> </a:t>
            </a:r>
            <a:r>
              <a:rPr lang="de-DE" dirty="0" smtClean="0"/>
              <a:t>   </a:t>
            </a:r>
            <a:r>
              <a:rPr lang="de-DE" dirty="0" err="1" smtClean="0"/>
              <a:t>and</a:t>
            </a:r>
            <a:r>
              <a:rPr lang="de-DE" dirty="0" smtClean="0"/>
              <a:t> </a:t>
            </a:r>
            <a:r>
              <a:rPr lang="de-DE" dirty="0" err="1" smtClean="0">
                <a:solidFill>
                  <a:srgbClr val="FF0000"/>
                </a:solidFill>
              </a:rPr>
              <a:t>FePt</a:t>
            </a:r>
            <a:r>
              <a:rPr lang="de-DE" dirty="0" smtClean="0">
                <a:solidFill>
                  <a:srgbClr val="FF0000"/>
                </a:solidFill>
              </a:rPr>
              <a:t> </a:t>
            </a:r>
            <a:r>
              <a:rPr lang="de-DE" dirty="0" err="1" smtClean="0">
                <a:solidFill>
                  <a:srgbClr val="FF0000"/>
                </a:solidFill>
              </a:rPr>
              <a:t>nanoparticles</a:t>
            </a:r>
            <a:r>
              <a:rPr lang="de-DE" dirty="0" smtClean="0">
                <a:solidFill>
                  <a:srgbClr val="FF0000"/>
                </a:solidFill>
              </a:rPr>
              <a:t>-</a:t>
            </a:r>
            <a:r>
              <a:rPr lang="de-DE" dirty="0" smtClean="0"/>
              <a:t> </a:t>
            </a:r>
            <a:r>
              <a:rPr lang="de-DE" dirty="0" smtClean="0"/>
              <a:t>CFI </a:t>
            </a:r>
            <a:r>
              <a:rPr lang="de-DE" dirty="0" err="1" smtClean="0"/>
              <a:t>project</a:t>
            </a:r>
            <a:r>
              <a:rPr lang="de-DE" dirty="0" smtClean="0"/>
              <a:t> </a:t>
            </a:r>
            <a:r>
              <a:rPr lang="de-DE" dirty="0" smtClean="0"/>
              <a:t>2017</a:t>
            </a:r>
            <a:endParaRPr lang="de-DE" dirty="0" smtClean="0"/>
          </a:p>
          <a:p>
            <a:r>
              <a:rPr lang="de-DE" dirty="0"/>
              <a:t> </a:t>
            </a:r>
            <a:r>
              <a:rPr lang="de-DE" dirty="0" smtClean="0"/>
              <a:t>A. </a:t>
            </a:r>
            <a:r>
              <a:rPr lang="de-DE" dirty="0" err="1" smtClean="0"/>
              <a:t>Gopejenko</a:t>
            </a:r>
            <a:r>
              <a:rPr lang="de-DE" dirty="0" smtClean="0"/>
              <a:t>- ODS; </a:t>
            </a:r>
            <a:r>
              <a:rPr lang="de-DE" dirty="0" smtClean="0">
                <a:solidFill>
                  <a:srgbClr val="00B050"/>
                </a:solidFill>
              </a:rPr>
              <a:t>ER </a:t>
            </a:r>
            <a:r>
              <a:rPr lang="de-DE" dirty="0" err="1" smtClean="0">
                <a:solidFill>
                  <a:srgbClr val="00B050"/>
                </a:solidFill>
              </a:rPr>
              <a:t>project</a:t>
            </a:r>
            <a:r>
              <a:rPr lang="de-DE" dirty="0" smtClean="0">
                <a:solidFill>
                  <a:srgbClr val="00B050"/>
                </a:solidFill>
              </a:rPr>
              <a:t> </a:t>
            </a:r>
            <a:r>
              <a:rPr lang="de-DE" dirty="0" err="1" smtClean="0"/>
              <a:t>and</a:t>
            </a:r>
            <a:r>
              <a:rPr lang="de-DE" dirty="0" smtClean="0"/>
              <a:t> </a:t>
            </a:r>
            <a:r>
              <a:rPr lang="de-DE" dirty="0" smtClean="0"/>
              <a:t>PZT </a:t>
            </a:r>
            <a:r>
              <a:rPr lang="de-DE" dirty="0" smtClean="0"/>
              <a:t>CFI </a:t>
            </a:r>
            <a:r>
              <a:rPr lang="de-DE" dirty="0" err="1" smtClean="0"/>
              <a:t>project</a:t>
            </a:r>
            <a:r>
              <a:rPr lang="de-DE" dirty="0" smtClean="0"/>
              <a:t> </a:t>
            </a:r>
            <a:r>
              <a:rPr lang="de-DE" dirty="0" smtClean="0"/>
              <a:t>2016</a:t>
            </a:r>
            <a:endParaRPr lang="de-DE" dirty="0" smtClean="0"/>
          </a:p>
          <a:p>
            <a:pPr lvl="0"/>
            <a:r>
              <a:rPr lang="de-DE" dirty="0"/>
              <a:t> </a:t>
            </a:r>
            <a:r>
              <a:rPr lang="de-DE" dirty="0" smtClean="0"/>
              <a:t>D</a:t>
            </a:r>
            <a:r>
              <a:rPr lang="de-DE" dirty="0" smtClean="0"/>
              <a:t>. </a:t>
            </a:r>
            <a:r>
              <a:rPr lang="de-DE" dirty="0" err="1" smtClean="0"/>
              <a:t>Bocharov</a:t>
            </a:r>
            <a:r>
              <a:rPr lang="de-DE" dirty="0" smtClean="0"/>
              <a:t> </a:t>
            </a:r>
            <a:r>
              <a:rPr lang="de-DE" dirty="0" smtClean="0"/>
              <a:t>CFI </a:t>
            </a:r>
            <a:r>
              <a:rPr lang="de-DE" dirty="0" err="1" smtClean="0"/>
              <a:t>project</a:t>
            </a:r>
            <a:r>
              <a:rPr lang="de-DE" dirty="0" smtClean="0"/>
              <a:t> </a:t>
            </a:r>
            <a:r>
              <a:rPr lang="de-DE" sz="3000" dirty="0">
                <a:solidFill>
                  <a:prstClr val="black"/>
                </a:solidFill>
              </a:rPr>
              <a:t>2017</a:t>
            </a:r>
          </a:p>
          <a:p>
            <a:pPr marL="0" indent="0">
              <a:buNone/>
            </a:pPr>
            <a:r>
              <a:rPr lang="de-DE" dirty="0" smtClean="0"/>
              <a:t>     on </a:t>
            </a:r>
            <a:r>
              <a:rPr lang="de-DE" dirty="0" smtClean="0">
                <a:solidFill>
                  <a:srgbClr val="FF0000"/>
                </a:solidFill>
              </a:rPr>
              <a:t>MD</a:t>
            </a:r>
            <a:r>
              <a:rPr lang="de-DE" dirty="0" smtClean="0"/>
              <a:t> </a:t>
            </a:r>
            <a:r>
              <a:rPr lang="de-DE" dirty="0" smtClean="0">
                <a:solidFill>
                  <a:srgbClr val="FF0000"/>
                </a:solidFill>
              </a:rPr>
              <a:t>Cu</a:t>
            </a:r>
            <a:r>
              <a:rPr lang="de-DE" sz="2400" dirty="0" smtClean="0">
                <a:solidFill>
                  <a:srgbClr val="FF0000"/>
                </a:solidFill>
              </a:rPr>
              <a:t>3</a:t>
            </a:r>
            <a:r>
              <a:rPr lang="de-DE" dirty="0" smtClean="0">
                <a:solidFill>
                  <a:srgbClr val="FF0000"/>
                </a:solidFill>
              </a:rPr>
              <a:t>N </a:t>
            </a:r>
            <a:r>
              <a:rPr lang="de-DE" dirty="0" err="1" smtClean="0">
                <a:solidFill>
                  <a:srgbClr val="FF0000"/>
                </a:solidFill>
              </a:rPr>
              <a:t>and</a:t>
            </a:r>
            <a:r>
              <a:rPr lang="de-DE" dirty="0" smtClean="0">
                <a:solidFill>
                  <a:srgbClr val="FF0000"/>
                </a:solidFill>
              </a:rPr>
              <a:t> </a:t>
            </a:r>
            <a:r>
              <a:rPr lang="de-DE" dirty="0" err="1" smtClean="0">
                <a:solidFill>
                  <a:srgbClr val="FF0000"/>
                </a:solidFill>
              </a:rPr>
              <a:t>ZnO</a:t>
            </a:r>
            <a:r>
              <a:rPr lang="de-DE" dirty="0" smtClean="0">
                <a:solidFill>
                  <a:srgbClr val="FF0000"/>
                </a:solidFill>
              </a:rPr>
              <a:t> </a:t>
            </a:r>
            <a:r>
              <a:rPr lang="de-DE" dirty="0" err="1" smtClean="0"/>
              <a:t>and</a:t>
            </a:r>
            <a:r>
              <a:rPr lang="de-DE" dirty="0" smtClean="0"/>
              <a:t> </a:t>
            </a:r>
            <a:r>
              <a:rPr lang="de-DE" dirty="0" smtClean="0"/>
              <a:t>post doc ?? 2017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dirty="0" smtClean="0"/>
              <a:t>Theoretical department meeting 2017</a:t>
            </a:r>
            <a:endParaRPr lang="en-US" dirty="0"/>
          </a:p>
        </p:txBody>
      </p:sp>
      <p:sp>
        <p:nvSpPr>
          <p:cNvPr id="6" name="Slide Number Placeholder 5"/>
          <p:cNvSpPr>
            <a:spLocks noGrp="1"/>
          </p:cNvSpPr>
          <p:nvPr>
            <p:ph type="sldNum" sz="quarter" idx="12"/>
          </p:nvPr>
        </p:nvSpPr>
        <p:spPr/>
        <p:txBody>
          <a:bodyPr/>
          <a:lstStyle/>
          <a:p>
            <a:fld id="{82B32786-2A0E-45BB-AC48-69A8F6ED8B60}" type="slidenum">
              <a:rPr lang="en-US" smtClean="0"/>
              <a:t>10</a:t>
            </a:fld>
            <a:endParaRPr lang="en-US"/>
          </a:p>
        </p:txBody>
      </p:sp>
    </p:spTree>
    <p:extLst>
      <p:ext uri="{BB962C8B-B14F-4D97-AF65-F5344CB8AC3E}">
        <p14:creationId xmlns:p14="http://schemas.microsoft.com/office/powerpoint/2010/main" val="701755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smtClean="0"/>
              <a:t>Not </a:t>
            </a:r>
            <a:r>
              <a:rPr lang="de-DE" dirty="0" err="1" smtClean="0"/>
              <a:t>enough</a:t>
            </a:r>
            <a:r>
              <a:rPr lang="de-DE" dirty="0" smtClean="0"/>
              <a:t> </a:t>
            </a:r>
            <a:r>
              <a:rPr lang="de-DE" dirty="0" err="1" smtClean="0"/>
              <a:t>Synergy</a:t>
            </a:r>
            <a:r>
              <a:rPr lang="de-DE" dirty="0" smtClean="0"/>
              <a:t> ?</a:t>
            </a:r>
            <a:endParaRPr lang="en-US" dirty="0"/>
          </a:p>
        </p:txBody>
      </p:sp>
      <p:sp>
        <p:nvSpPr>
          <p:cNvPr id="3" name="Content Placeholder 2"/>
          <p:cNvSpPr>
            <a:spLocks noGrp="1"/>
          </p:cNvSpPr>
          <p:nvPr>
            <p:ph idx="1"/>
          </p:nvPr>
        </p:nvSpPr>
        <p:spPr>
          <a:xfrm>
            <a:off x="457200" y="1600201"/>
            <a:ext cx="8229600" cy="4191000"/>
          </a:xfrm>
        </p:spPr>
        <p:txBody>
          <a:bodyPr/>
          <a:lstStyle/>
          <a:p>
            <a:r>
              <a:rPr lang="de-DE" dirty="0" smtClean="0"/>
              <a:t> 38 </a:t>
            </a:r>
            <a:r>
              <a:rPr lang="de-DE" dirty="0" err="1" smtClean="0"/>
              <a:t>papers</a:t>
            </a:r>
            <a:r>
              <a:rPr lang="de-DE" dirty="0" smtClean="0"/>
              <a:t> in 2017 </a:t>
            </a:r>
            <a:r>
              <a:rPr lang="de-DE" dirty="0" err="1" smtClean="0"/>
              <a:t>for</a:t>
            </a:r>
            <a:r>
              <a:rPr lang="de-DE" dirty="0" smtClean="0"/>
              <a:t> 20 people- not so </a:t>
            </a:r>
            <a:r>
              <a:rPr lang="de-DE" dirty="0" err="1" smtClean="0"/>
              <a:t>bad</a:t>
            </a:r>
            <a:r>
              <a:rPr lang="de-DE" dirty="0" smtClean="0"/>
              <a:t> but </a:t>
            </a:r>
            <a:r>
              <a:rPr lang="de-DE" dirty="0" err="1" smtClean="0"/>
              <a:t>could</a:t>
            </a:r>
            <a:r>
              <a:rPr lang="de-DE" dirty="0" smtClean="0"/>
              <a:t> </a:t>
            </a:r>
            <a:r>
              <a:rPr lang="de-DE" dirty="0" err="1" smtClean="0"/>
              <a:t>be</a:t>
            </a:r>
            <a:r>
              <a:rPr lang="de-DE" dirty="0" smtClean="0"/>
              <a:t> </a:t>
            </a:r>
            <a:r>
              <a:rPr lang="de-DE" dirty="0" err="1" smtClean="0"/>
              <a:t>better</a:t>
            </a:r>
            <a:r>
              <a:rPr lang="de-DE" dirty="0" smtClean="0"/>
              <a:t>; </a:t>
            </a:r>
            <a:r>
              <a:rPr lang="de-DE" dirty="0" err="1" smtClean="0"/>
              <a:t>remember</a:t>
            </a:r>
            <a:r>
              <a:rPr lang="de-DE" dirty="0" smtClean="0"/>
              <a:t> SNIP! </a:t>
            </a:r>
          </a:p>
          <a:p>
            <a:r>
              <a:rPr lang="de-DE" dirty="0"/>
              <a:t> </a:t>
            </a:r>
            <a:r>
              <a:rPr lang="de-DE" dirty="0" err="1" smtClean="0"/>
              <a:t>many</a:t>
            </a:r>
            <a:r>
              <a:rPr lang="de-DE" dirty="0" smtClean="0"/>
              <a:t> </a:t>
            </a:r>
            <a:r>
              <a:rPr lang="de-DE" dirty="0" err="1" smtClean="0"/>
              <a:t>similar</a:t>
            </a:r>
            <a:r>
              <a:rPr lang="de-DE" dirty="0" smtClean="0"/>
              <a:t> </a:t>
            </a:r>
            <a:r>
              <a:rPr lang="de-DE" dirty="0" err="1" smtClean="0"/>
              <a:t>materials</a:t>
            </a:r>
            <a:r>
              <a:rPr lang="de-DE" dirty="0" smtClean="0"/>
              <a:t> in different </a:t>
            </a:r>
            <a:r>
              <a:rPr lang="de-DE" dirty="0" err="1" smtClean="0"/>
              <a:t>projects</a:t>
            </a:r>
            <a:r>
              <a:rPr lang="de-DE" dirty="0" smtClean="0"/>
              <a:t> </a:t>
            </a:r>
            <a:r>
              <a:rPr lang="de-DE" dirty="0" smtClean="0">
                <a:sym typeface="Wingdings" panose="05000000000000000000" pitchFamily="2" charset="2"/>
              </a:rPr>
              <a:t> </a:t>
            </a:r>
            <a:r>
              <a:rPr lang="de-DE" dirty="0" err="1" smtClean="0">
                <a:sym typeface="Wingdings" panose="05000000000000000000" pitchFamily="2" charset="2"/>
              </a:rPr>
              <a:t>closer</a:t>
            </a:r>
            <a:r>
              <a:rPr lang="de-DE" dirty="0" smtClean="0">
                <a:sym typeface="Wingdings" panose="05000000000000000000" pitchFamily="2" charset="2"/>
              </a:rPr>
              <a:t> </a:t>
            </a:r>
            <a:r>
              <a:rPr lang="de-DE" dirty="0" err="1" smtClean="0">
                <a:sym typeface="Wingdings" panose="05000000000000000000" pitchFamily="2" charset="2"/>
              </a:rPr>
              <a:t>cooperation</a:t>
            </a:r>
            <a:r>
              <a:rPr lang="de-DE" dirty="0" smtClean="0">
                <a:sym typeface="Wingdings" panose="05000000000000000000" pitchFamily="2" charset="2"/>
              </a:rPr>
              <a:t> (e.g. </a:t>
            </a:r>
            <a:r>
              <a:rPr lang="de-DE" dirty="0" err="1" smtClean="0">
                <a:sym typeface="Wingdings" panose="05000000000000000000" pitchFamily="2" charset="2"/>
              </a:rPr>
              <a:t>ZnO</a:t>
            </a:r>
            <a:r>
              <a:rPr lang="de-DE" dirty="0" smtClean="0">
                <a:sym typeface="Wingdings" panose="05000000000000000000" pitchFamily="2" charset="2"/>
              </a:rPr>
              <a:t> </a:t>
            </a:r>
            <a:r>
              <a:rPr lang="de-DE" dirty="0" err="1" smtClean="0">
                <a:sym typeface="Wingdings" panose="05000000000000000000" pitchFamily="2" charset="2"/>
              </a:rPr>
              <a:t>for</a:t>
            </a:r>
            <a:r>
              <a:rPr lang="de-DE" dirty="0" smtClean="0">
                <a:sym typeface="Wingdings" panose="05000000000000000000" pitchFamily="2" charset="2"/>
              </a:rPr>
              <a:t> </a:t>
            </a:r>
            <a:r>
              <a:rPr lang="de-DE" dirty="0" err="1" smtClean="0">
                <a:sym typeface="Wingdings" panose="05000000000000000000" pitchFamily="2" charset="2"/>
              </a:rPr>
              <a:t>photocatalysis</a:t>
            </a:r>
            <a:r>
              <a:rPr lang="de-DE" dirty="0" smtClean="0">
                <a:sym typeface="Wingdings" panose="05000000000000000000" pitchFamily="2" charset="2"/>
              </a:rPr>
              <a:t> </a:t>
            </a:r>
            <a:r>
              <a:rPr lang="de-DE" dirty="0" err="1" smtClean="0">
                <a:sym typeface="Wingdings" panose="05000000000000000000" pitchFamily="2" charset="2"/>
              </a:rPr>
              <a:t>and</a:t>
            </a:r>
            <a:r>
              <a:rPr lang="de-DE" dirty="0" smtClean="0">
                <a:sym typeface="Wingdings" panose="05000000000000000000" pitchFamily="2" charset="2"/>
              </a:rPr>
              <a:t> transparent </a:t>
            </a:r>
            <a:r>
              <a:rPr lang="de-DE" dirty="0" err="1" smtClean="0">
                <a:sym typeface="Wingdings" panose="05000000000000000000" pitchFamily="2" charset="2"/>
              </a:rPr>
              <a:t>conducting</a:t>
            </a:r>
            <a:r>
              <a:rPr lang="de-DE" dirty="0" smtClean="0">
                <a:sym typeface="Wingdings" panose="05000000000000000000" pitchFamily="2" charset="2"/>
              </a:rPr>
              <a:t> </a:t>
            </a:r>
            <a:r>
              <a:rPr lang="de-DE" dirty="0" err="1" smtClean="0">
                <a:sym typeface="Wingdings" panose="05000000000000000000" pitchFamily="2" charset="2"/>
              </a:rPr>
              <a:t>electrodes</a:t>
            </a:r>
            <a:r>
              <a:rPr lang="de-DE" dirty="0" smtClean="0">
                <a:sym typeface="Wingdings" panose="05000000000000000000" pitchFamily="2" charset="2"/>
              </a:rPr>
              <a:t>)</a:t>
            </a:r>
          </a:p>
          <a:p>
            <a:r>
              <a:rPr lang="de-DE" dirty="0">
                <a:sym typeface="Wingdings" panose="05000000000000000000" pitchFamily="2" charset="2"/>
              </a:rPr>
              <a:t> </a:t>
            </a:r>
            <a:r>
              <a:rPr lang="de-DE" dirty="0" err="1" smtClean="0">
                <a:sym typeface="Wingdings" panose="05000000000000000000" pitchFamily="2" charset="2"/>
              </a:rPr>
              <a:t>transfer</a:t>
            </a:r>
            <a:r>
              <a:rPr lang="de-DE" dirty="0" smtClean="0">
                <a:sym typeface="Wingdings" panose="05000000000000000000" pitchFamily="2" charset="2"/>
              </a:rPr>
              <a:t> </a:t>
            </a:r>
            <a:r>
              <a:rPr lang="de-DE" dirty="0" err="1" smtClean="0">
                <a:sym typeface="Wingdings" panose="05000000000000000000" pitchFamily="2" charset="2"/>
              </a:rPr>
              <a:t>of</a:t>
            </a:r>
            <a:r>
              <a:rPr lang="de-DE" dirty="0" smtClean="0">
                <a:sym typeface="Wingdings" panose="05000000000000000000" pitchFamily="2" charset="2"/>
              </a:rPr>
              <a:t> </a:t>
            </a:r>
            <a:r>
              <a:rPr lang="de-DE" dirty="0" err="1" smtClean="0">
                <a:sym typeface="Wingdings" panose="05000000000000000000" pitchFamily="2" charset="2"/>
              </a:rPr>
              <a:t>accumulated</a:t>
            </a:r>
            <a:r>
              <a:rPr lang="de-DE" dirty="0" smtClean="0">
                <a:sym typeface="Wingdings" panose="05000000000000000000" pitchFamily="2" charset="2"/>
              </a:rPr>
              <a:t> </a:t>
            </a:r>
            <a:r>
              <a:rPr lang="de-DE" dirty="0" err="1" smtClean="0">
                <a:sym typeface="Wingdings" panose="05000000000000000000" pitchFamily="2" charset="2"/>
              </a:rPr>
              <a:t>experience</a:t>
            </a:r>
            <a:r>
              <a:rPr lang="de-DE" dirty="0" smtClean="0">
                <a:sym typeface="Wingdings" panose="05000000000000000000" pitchFamily="2" charset="2"/>
              </a:rPr>
              <a:t> (e.g. MD + CP2K)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11</a:t>
            </a:fld>
            <a:endParaRPr lang="en-US"/>
          </a:p>
        </p:txBody>
      </p:sp>
    </p:spTree>
    <p:extLst>
      <p:ext uri="{BB962C8B-B14F-4D97-AF65-F5344CB8AC3E}">
        <p14:creationId xmlns:p14="http://schemas.microsoft.com/office/powerpoint/2010/main" val="471055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smtClean="0"/>
              <a:t>CAMART2</a:t>
            </a:r>
            <a:endParaRPr lang="en-US" dirty="0"/>
          </a:p>
        </p:txBody>
      </p:sp>
      <p:sp>
        <p:nvSpPr>
          <p:cNvPr id="3" name="Content Placeholder 2"/>
          <p:cNvSpPr>
            <a:spLocks noGrp="1"/>
          </p:cNvSpPr>
          <p:nvPr>
            <p:ph idx="1"/>
          </p:nvPr>
        </p:nvSpPr>
        <p:spPr/>
        <p:txBody>
          <a:bodyPr/>
          <a:lstStyle/>
          <a:p>
            <a:r>
              <a:rPr lang="de-DE" dirty="0" smtClean="0"/>
              <a:t> additional </a:t>
            </a:r>
            <a:r>
              <a:rPr lang="de-DE" dirty="0" err="1" smtClean="0"/>
              <a:t>projects</a:t>
            </a:r>
            <a:r>
              <a:rPr lang="de-DE" dirty="0" smtClean="0"/>
              <a:t> </a:t>
            </a:r>
            <a:r>
              <a:rPr lang="de-DE" dirty="0" err="1" smtClean="0"/>
              <a:t>expected</a:t>
            </a:r>
            <a:r>
              <a:rPr lang="de-DE" dirty="0" smtClean="0"/>
              <a:t> </a:t>
            </a:r>
            <a:r>
              <a:rPr lang="de-DE" dirty="0" smtClean="0">
                <a:sym typeface="Wingdings" panose="05000000000000000000" pitchFamily="2" charset="2"/>
              </a:rPr>
              <a:t> </a:t>
            </a:r>
            <a:r>
              <a:rPr lang="de-DE" dirty="0" err="1" smtClean="0">
                <a:sym typeface="Wingdings" panose="05000000000000000000" pitchFamily="2" charset="2"/>
              </a:rPr>
              <a:t>people</a:t>
            </a:r>
            <a:r>
              <a:rPr lang="de-DE" dirty="0" smtClean="0">
                <a:sym typeface="Wingdings" panose="05000000000000000000" pitchFamily="2" charset="2"/>
              </a:rPr>
              <a:t>, </a:t>
            </a:r>
            <a:r>
              <a:rPr lang="de-DE" dirty="0" err="1" smtClean="0">
                <a:sym typeface="Wingdings" panose="05000000000000000000" pitchFamily="2" charset="2"/>
              </a:rPr>
              <a:t>topics</a:t>
            </a:r>
            <a:r>
              <a:rPr lang="de-DE" dirty="0" smtClean="0">
                <a:sym typeface="Wingdings" panose="05000000000000000000" pitchFamily="2" charset="2"/>
              </a:rPr>
              <a:t>?</a:t>
            </a:r>
            <a:endParaRPr lang="de-DE" dirty="0" smtClean="0"/>
          </a:p>
          <a:p>
            <a:r>
              <a:rPr lang="de-DE" dirty="0"/>
              <a:t> </a:t>
            </a:r>
            <a:r>
              <a:rPr lang="de-DE" dirty="0" err="1" smtClean="0"/>
              <a:t>collaboration</a:t>
            </a:r>
            <a:r>
              <a:rPr lang="de-DE" dirty="0" smtClean="0"/>
              <a:t> </a:t>
            </a:r>
            <a:r>
              <a:rPr lang="de-DE" dirty="0" err="1" smtClean="0"/>
              <a:t>with</a:t>
            </a:r>
            <a:r>
              <a:rPr lang="de-DE" dirty="0" smtClean="0"/>
              <a:t> </a:t>
            </a:r>
            <a:r>
              <a:rPr lang="de-DE" dirty="0" err="1" smtClean="0"/>
              <a:t>other</a:t>
            </a:r>
            <a:r>
              <a:rPr lang="de-DE" dirty="0" smtClean="0"/>
              <a:t> </a:t>
            </a:r>
            <a:r>
              <a:rPr lang="de-DE" dirty="0" err="1" smtClean="0"/>
              <a:t>depts</a:t>
            </a:r>
            <a:r>
              <a:rPr lang="de-DE" dirty="0" smtClean="0"/>
              <a:t> (horizontal lab.)</a:t>
            </a:r>
          </a:p>
          <a:p>
            <a:r>
              <a:rPr lang="de-DE" dirty="0"/>
              <a:t>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12</a:t>
            </a:fld>
            <a:endParaRPr lang="en-US"/>
          </a:p>
        </p:txBody>
      </p:sp>
    </p:spTree>
    <p:extLst>
      <p:ext uri="{BB962C8B-B14F-4D97-AF65-F5344CB8AC3E}">
        <p14:creationId xmlns:p14="http://schemas.microsoft.com/office/powerpoint/2010/main" val="3707239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2</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485792"/>
            <a:ext cx="6352127" cy="4762607"/>
          </a:xfrm>
          <a:prstGeom prst="rect">
            <a:avLst/>
          </a:prstGeom>
        </p:spPr>
      </p:pic>
      <p:sp>
        <p:nvSpPr>
          <p:cNvPr id="8" name="Title 1"/>
          <p:cNvSpPr>
            <a:spLocks noGrp="1"/>
          </p:cNvSpPr>
          <p:nvPr>
            <p:ph type="title"/>
          </p:nvPr>
        </p:nvSpPr>
        <p:spPr>
          <a:xfrm>
            <a:off x="457200" y="274638"/>
            <a:ext cx="8229600" cy="1143000"/>
          </a:xfrm>
          <a:solidFill>
            <a:srgbClr val="FFFF00"/>
          </a:solidFill>
        </p:spPr>
        <p:txBody>
          <a:bodyPr/>
          <a:lstStyle/>
          <a:p>
            <a:r>
              <a:rPr lang="de-DE" dirty="0" smtClean="0"/>
              <a:t>Salary 2017</a:t>
            </a:r>
            <a:endParaRPr lang="en-US" dirty="0"/>
          </a:p>
        </p:txBody>
      </p:sp>
    </p:spTree>
    <p:extLst>
      <p:ext uri="{BB962C8B-B14F-4D97-AF65-F5344CB8AC3E}">
        <p14:creationId xmlns:p14="http://schemas.microsoft.com/office/powerpoint/2010/main" val="160655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err="1" smtClean="0"/>
              <a:t>Latvian</a:t>
            </a:r>
            <a:r>
              <a:rPr lang="de-DE" dirty="0" smtClean="0"/>
              <a:t> </a:t>
            </a:r>
            <a:r>
              <a:rPr lang="de-DE" dirty="0" err="1" smtClean="0"/>
              <a:t>project</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3</a:t>
            </a:fld>
            <a:endParaRPr lang="en-US"/>
          </a:p>
        </p:txBody>
      </p:sp>
      <p:sp>
        <p:nvSpPr>
          <p:cNvPr id="8" name="TextBox 7"/>
          <p:cNvSpPr txBox="1"/>
          <p:nvPr/>
        </p:nvSpPr>
        <p:spPr>
          <a:xfrm>
            <a:off x="990600" y="1634293"/>
            <a:ext cx="5257978" cy="584775"/>
          </a:xfrm>
          <a:prstGeom prst="rect">
            <a:avLst/>
          </a:prstGeom>
          <a:noFill/>
        </p:spPr>
        <p:txBody>
          <a:bodyPr wrap="none" rtlCol="0">
            <a:spAutoFit/>
          </a:bodyPr>
          <a:lstStyle/>
          <a:p>
            <a:r>
              <a:rPr lang="de-DE" sz="3200" dirty="0"/>
              <a:t>Materials science </a:t>
            </a:r>
            <a:r>
              <a:rPr lang="de-DE" sz="3200" dirty="0" smtClean="0"/>
              <a:t>(2014-2017</a:t>
            </a:r>
            <a:r>
              <a:rPr lang="de-DE" sz="3200" dirty="0"/>
              <a:t>)</a:t>
            </a:r>
            <a:endParaRPr lang="lv-LV" sz="3200" dirty="0"/>
          </a:p>
        </p:txBody>
      </p:sp>
      <p:sp>
        <p:nvSpPr>
          <p:cNvPr id="9" name="TextBox 8"/>
          <p:cNvSpPr txBox="1"/>
          <p:nvPr/>
        </p:nvSpPr>
        <p:spPr>
          <a:xfrm>
            <a:off x="990600" y="2435723"/>
            <a:ext cx="5211620" cy="646331"/>
          </a:xfrm>
          <a:prstGeom prst="rect">
            <a:avLst/>
          </a:prstGeom>
          <a:solidFill>
            <a:srgbClr val="FFC000"/>
          </a:solidFill>
        </p:spPr>
        <p:txBody>
          <a:bodyPr wrap="none" rtlCol="0">
            <a:spAutoFit/>
          </a:bodyPr>
          <a:lstStyle/>
          <a:p>
            <a:r>
              <a:rPr lang="en-US" dirty="0" err="1"/>
              <a:t>MultIfunctional</a:t>
            </a:r>
            <a:r>
              <a:rPr lang="en-US" dirty="0"/>
              <a:t> Materials and </a:t>
            </a:r>
            <a:r>
              <a:rPr lang="en-US" dirty="0" smtClean="0"/>
              <a:t>composites</a:t>
            </a:r>
            <a:r>
              <a:rPr lang="en-US" dirty="0"/>
              <a:t>, </a:t>
            </a:r>
            <a:r>
              <a:rPr lang="en-US" dirty="0" smtClean="0"/>
              <a:t>photonics </a:t>
            </a:r>
          </a:p>
          <a:p>
            <a:r>
              <a:rPr lang="en-US" dirty="0" smtClean="0"/>
              <a:t>and </a:t>
            </a:r>
            <a:r>
              <a:rPr lang="en-US" dirty="0"/>
              <a:t>nanotechnology (IMIS2)</a:t>
            </a:r>
            <a:endParaRPr lang="lv-LV" dirty="0"/>
          </a:p>
        </p:txBody>
      </p:sp>
      <p:pic>
        <p:nvPicPr>
          <p:cNvPr id="12" name="Picture 11"/>
          <p:cNvPicPr>
            <a:picLocks noChangeAspect="1"/>
          </p:cNvPicPr>
          <p:nvPr/>
        </p:nvPicPr>
        <p:blipFill>
          <a:blip r:embed="rId2"/>
          <a:stretch>
            <a:fillRect/>
          </a:stretch>
        </p:blipFill>
        <p:spPr>
          <a:xfrm>
            <a:off x="6705600" y="1648709"/>
            <a:ext cx="1676190" cy="1380952"/>
          </a:xfrm>
          <a:prstGeom prst="rect">
            <a:avLst/>
          </a:prstGeom>
        </p:spPr>
      </p:pic>
      <p:sp>
        <p:nvSpPr>
          <p:cNvPr id="13" name="TextBox 12"/>
          <p:cNvSpPr txBox="1"/>
          <p:nvPr/>
        </p:nvSpPr>
        <p:spPr>
          <a:xfrm>
            <a:off x="990600" y="3298709"/>
            <a:ext cx="7696200" cy="830997"/>
          </a:xfrm>
          <a:prstGeom prst="rect">
            <a:avLst/>
          </a:prstGeom>
          <a:noFill/>
        </p:spPr>
        <p:txBody>
          <a:bodyPr wrap="square" rtlCol="0">
            <a:spAutoFit/>
          </a:bodyPr>
          <a:lstStyle/>
          <a:p>
            <a:pPr algn="just"/>
            <a:r>
              <a:rPr lang="en-US" sz="1200" dirty="0">
                <a:solidFill>
                  <a:srgbClr val="0070C0"/>
                </a:solidFill>
              </a:rPr>
              <a:t>The realization of the program will develop knowledge base in photonics, nanotechnology, innovative and advanced materials as well as enhance human resources and improve the competitiveness of the state economy according to the European Commission Key Enabling Technologies in the areas where Latvia possesses high scientific potential and demand of the economy. </a:t>
            </a:r>
            <a:endParaRPr lang="lv-LV" sz="1200" dirty="0">
              <a:solidFill>
                <a:srgbClr val="0070C0"/>
              </a:solidFill>
            </a:endParaRPr>
          </a:p>
        </p:txBody>
      </p:sp>
      <p:sp>
        <p:nvSpPr>
          <p:cNvPr id="14" name="TextBox 13"/>
          <p:cNvSpPr txBox="1"/>
          <p:nvPr/>
        </p:nvSpPr>
        <p:spPr>
          <a:xfrm>
            <a:off x="990600" y="4129706"/>
            <a:ext cx="4220130" cy="369332"/>
          </a:xfrm>
          <a:prstGeom prst="rect">
            <a:avLst/>
          </a:prstGeom>
          <a:noFill/>
        </p:spPr>
        <p:txBody>
          <a:bodyPr wrap="none" rtlCol="0">
            <a:spAutoFit/>
          </a:bodyPr>
          <a:lstStyle/>
          <a:p>
            <a:r>
              <a:rPr lang="de-DE" dirty="0"/>
              <a:t>CFI leader A.Sharakovskis, </a:t>
            </a:r>
            <a:r>
              <a:rPr lang="de-DE" dirty="0" err="1" smtClean="0"/>
              <a:t>dept</a:t>
            </a:r>
            <a:r>
              <a:rPr lang="de-DE" dirty="0" smtClean="0"/>
              <a:t> PI -</a:t>
            </a:r>
            <a:r>
              <a:rPr lang="de-DE" dirty="0" err="1" smtClean="0"/>
              <a:t>A.Popov</a:t>
            </a:r>
            <a:endParaRPr lang="de-DE"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695" y="4021732"/>
            <a:ext cx="1272445" cy="1187615"/>
          </a:xfrm>
          <a:prstGeom prst="rect">
            <a:avLst/>
          </a:prstGeom>
        </p:spPr>
      </p:pic>
      <p:sp>
        <p:nvSpPr>
          <p:cNvPr id="16" name="TextBox 15"/>
          <p:cNvSpPr txBox="1"/>
          <p:nvPr/>
        </p:nvSpPr>
        <p:spPr>
          <a:xfrm>
            <a:off x="1295400" y="4430873"/>
            <a:ext cx="2805383" cy="369332"/>
          </a:xfrm>
          <a:prstGeom prst="rect">
            <a:avLst/>
          </a:prstGeom>
          <a:noFill/>
        </p:spPr>
        <p:txBody>
          <a:bodyPr wrap="none" rtlCol="0">
            <a:spAutoFit/>
          </a:bodyPr>
          <a:lstStyle/>
          <a:p>
            <a:r>
              <a:rPr lang="en-US" dirty="0" err="1" smtClean="0"/>
              <a:t>A.Popov</a:t>
            </a:r>
            <a:r>
              <a:rPr lang="en-US" dirty="0" smtClean="0"/>
              <a:t>, R. </a:t>
            </a:r>
            <a:r>
              <a:rPr lang="en-US" dirty="0" err="1" smtClean="0"/>
              <a:t>Eglitis</a:t>
            </a:r>
            <a:r>
              <a:rPr lang="en-US" dirty="0" smtClean="0"/>
              <a:t>, E. </a:t>
            </a:r>
            <a:r>
              <a:rPr lang="en-US" dirty="0" err="1" smtClean="0"/>
              <a:t>Klotins</a:t>
            </a:r>
            <a:endParaRPr lang="lv-LV" dirty="0"/>
          </a:p>
        </p:txBody>
      </p:sp>
      <p:sp>
        <p:nvSpPr>
          <p:cNvPr id="17" name="TextBox 16"/>
          <p:cNvSpPr txBox="1"/>
          <p:nvPr/>
        </p:nvSpPr>
        <p:spPr>
          <a:xfrm>
            <a:off x="2086999" y="5571478"/>
            <a:ext cx="4824141" cy="369332"/>
          </a:xfrm>
          <a:prstGeom prst="rect">
            <a:avLst/>
          </a:prstGeom>
          <a:noFill/>
        </p:spPr>
        <p:txBody>
          <a:bodyPr wrap="none" rtlCol="0">
            <a:spAutoFit/>
          </a:bodyPr>
          <a:lstStyle/>
          <a:p>
            <a:r>
              <a:rPr lang="de-DE" dirty="0">
                <a:solidFill>
                  <a:srgbClr val="C00000"/>
                </a:solidFill>
              </a:rPr>
              <a:t>No more ESF (young reserchers) or ERAF projects </a:t>
            </a:r>
          </a:p>
        </p:txBody>
      </p:sp>
      <p:sp>
        <p:nvSpPr>
          <p:cNvPr id="3" name="TextBox 2"/>
          <p:cNvSpPr txBox="1"/>
          <p:nvPr/>
        </p:nvSpPr>
        <p:spPr>
          <a:xfrm>
            <a:off x="1447800" y="4953000"/>
            <a:ext cx="3475310" cy="646331"/>
          </a:xfrm>
          <a:prstGeom prst="rect">
            <a:avLst/>
          </a:prstGeom>
          <a:noFill/>
        </p:spPr>
        <p:txBody>
          <a:bodyPr wrap="none" rtlCol="0">
            <a:spAutoFit/>
          </a:bodyPr>
          <a:lstStyle/>
          <a:p>
            <a:r>
              <a:rPr lang="de-DE" dirty="0" smtClean="0"/>
              <a:t>Optical </a:t>
            </a:r>
            <a:r>
              <a:rPr lang="de-DE" dirty="0" err="1" smtClean="0"/>
              <a:t>properties</a:t>
            </a:r>
            <a:r>
              <a:rPr lang="de-DE" dirty="0" smtClean="0"/>
              <a:t> </a:t>
            </a:r>
            <a:r>
              <a:rPr lang="de-DE" dirty="0" err="1" smtClean="0"/>
              <a:t>of</a:t>
            </a:r>
            <a:r>
              <a:rPr lang="de-DE" dirty="0" smtClean="0"/>
              <a:t> </a:t>
            </a:r>
            <a:r>
              <a:rPr lang="de-DE" dirty="0" err="1" smtClean="0"/>
              <a:t>ceramics</a:t>
            </a:r>
            <a:r>
              <a:rPr lang="de-DE" dirty="0" smtClean="0"/>
              <a:t>; </a:t>
            </a:r>
          </a:p>
          <a:p>
            <a:r>
              <a:rPr lang="de-DE" dirty="0" smtClean="0"/>
              <a:t>Surface </a:t>
            </a:r>
            <a:r>
              <a:rPr lang="de-DE" dirty="0" err="1" smtClean="0"/>
              <a:t>properties</a:t>
            </a:r>
            <a:r>
              <a:rPr lang="de-DE" dirty="0" smtClean="0"/>
              <a:t> – </a:t>
            </a:r>
            <a:r>
              <a:rPr lang="de-DE" dirty="0" err="1" smtClean="0"/>
              <a:t>expt</a:t>
            </a:r>
            <a:r>
              <a:rPr lang="de-DE" dirty="0" smtClean="0"/>
              <a:t> &amp; </a:t>
            </a:r>
            <a:r>
              <a:rPr lang="de-DE" dirty="0" err="1" smtClean="0"/>
              <a:t>theory</a:t>
            </a:r>
            <a:r>
              <a:rPr lang="de-DE" dirty="0" smtClean="0"/>
              <a:t> </a:t>
            </a:r>
            <a:endParaRPr lang="en-US" dirty="0"/>
          </a:p>
        </p:txBody>
      </p:sp>
    </p:spTree>
    <p:extLst>
      <p:ext uri="{BB962C8B-B14F-4D97-AF65-F5344CB8AC3E}">
        <p14:creationId xmlns:p14="http://schemas.microsoft.com/office/powerpoint/2010/main" val="1487073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a:t>ERA-NET Projects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4</a:t>
            </a:fld>
            <a:endParaRPr lang="en-US"/>
          </a:p>
        </p:txBody>
      </p:sp>
      <p:sp>
        <p:nvSpPr>
          <p:cNvPr id="8" name="TextBox 7"/>
          <p:cNvSpPr txBox="1"/>
          <p:nvPr/>
        </p:nvSpPr>
        <p:spPr>
          <a:xfrm>
            <a:off x="990600" y="1634293"/>
            <a:ext cx="4040914" cy="584775"/>
          </a:xfrm>
          <a:prstGeom prst="rect">
            <a:avLst/>
          </a:prstGeom>
          <a:noFill/>
        </p:spPr>
        <p:txBody>
          <a:bodyPr wrap="none" rtlCol="0">
            <a:spAutoFit/>
          </a:bodyPr>
          <a:lstStyle/>
          <a:p>
            <a:r>
              <a:rPr lang="de-DE" sz="3200" dirty="0" smtClean="0"/>
              <a:t>Watersplit (2016-2018)</a:t>
            </a:r>
            <a:endParaRPr lang="lv-LV" sz="3200" dirty="0"/>
          </a:p>
        </p:txBody>
      </p:sp>
      <p:sp>
        <p:nvSpPr>
          <p:cNvPr id="9" name="TextBox 8"/>
          <p:cNvSpPr txBox="1"/>
          <p:nvPr/>
        </p:nvSpPr>
        <p:spPr>
          <a:xfrm>
            <a:off x="1023552" y="2276988"/>
            <a:ext cx="4539048" cy="923330"/>
          </a:xfrm>
          <a:prstGeom prst="rect">
            <a:avLst/>
          </a:prstGeom>
          <a:noFill/>
        </p:spPr>
        <p:txBody>
          <a:bodyPr wrap="square" rtlCol="0">
            <a:spAutoFit/>
          </a:bodyPr>
          <a:lstStyle/>
          <a:p>
            <a:r>
              <a:rPr lang="nl-NL" dirty="0" smtClean="0"/>
              <a:t>Computer </a:t>
            </a:r>
            <a:r>
              <a:rPr lang="nl-NL" dirty="0"/>
              <a:t>modeling of </a:t>
            </a:r>
            <a:r>
              <a:rPr lang="nl-NL" b="1" dirty="0"/>
              <a:t>nanostructured</a:t>
            </a:r>
            <a:r>
              <a:rPr lang="nl-NL" dirty="0"/>
              <a:t> </a:t>
            </a:r>
            <a:r>
              <a:rPr lang="nl-NL" dirty="0" smtClean="0"/>
              <a:t>photo-catalysts </a:t>
            </a:r>
            <a:r>
              <a:rPr lang="nl-NL" dirty="0"/>
              <a:t>for efficient hydrogen production from water</a:t>
            </a:r>
            <a:endParaRPr lang="en-US" dirty="0" smtClean="0"/>
          </a:p>
        </p:txBody>
      </p:sp>
      <p:pic>
        <p:nvPicPr>
          <p:cNvPr id="12" name="Picture 11"/>
          <p:cNvPicPr>
            <a:picLocks noChangeAspect="1"/>
          </p:cNvPicPr>
          <p:nvPr/>
        </p:nvPicPr>
        <p:blipFill>
          <a:blip r:embed="rId2"/>
          <a:stretch>
            <a:fillRect/>
          </a:stretch>
        </p:blipFill>
        <p:spPr>
          <a:xfrm>
            <a:off x="7253930" y="1707522"/>
            <a:ext cx="1397929" cy="1151703"/>
          </a:xfrm>
          <a:prstGeom prst="rect">
            <a:avLst/>
          </a:prstGeom>
        </p:spPr>
      </p:pic>
      <p:sp>
        <p:nvSpPr>
          <p:cNvPr id="13" name="TextBox 12"/>
          <p:cNvSpPr txBox="1"/>
          <p:nvPr/>
        </p:nvSpPr>
        <p:spPr>
          <a:xfrm>
            <a:off x="990600" y="3298709"/>
            <a:ext cx="7696200" cy="1569660"/>
          </a:xfrm>
          <a:prstGeom prst="rect">
            <a:avLst/>
          </a:prstGeom>
          <a:noFill/>
        </p:spPr>
        <p:txBody>
          <a:bodyPr wrap="square" rtlCol="0">
            <a:spAutoFit/>
          </a:bodyPr>
          <a:lstStyle/>
          <a:p>
            <a:pPr algn="just"/>
            <a:r>
              <a:rPr lang="en-US" sz="1200" dirty="0" smtClean="0">
                <a:solidFill>
                  <a:srgbClr val="002060"/>
                </a:solidFill>
              </a:rPr>
              <a:t>The </a:t>
            </a:r>
            <a:r>
              <a:rPr lang="en-US" sz="1200" dirty="0">
                <a:solidFill>
                  <a:srgbClr val="002060"/>
                </a:solidFill>
              </a:rPr>
              <a:t>main goal of our project is to elaborate a reliable approach for the prediction of the band structure of doped nanostructured </a:t>
            </a:r>
            <a:r>
              <a:rPr lang="en-US" sz="1200" dirty="0" err="1">
                <a:solidFill>
                  <a:srgbClr val="002060"/>
                </a:solidFill>
              </a:rPr>
              <a:t>photocatalysts</a:t>
            </a:r>
            <a:r>
              <a:rPr lang="en-US" sz="1200" dirty="0">
                <a:solidFill>
                  <a:srgbClr val="002060"/>
                </a:solidFill>
              </a:rPr>
              <a:t> through large-scale quantum chemical calculations based on density functional theory (DFT). Our approach will take advantage of fast prediction for defect-induced mid-gap energy levels by means of hybrid DFT, while time-dependent DFT allows the investigation of </a:t>
            </a:r>
            <a:r>
              <a:rPr lang="en-US" sz="1200" dirty="0" err="1">
                <a:solidFill>
                  <a:srgbClr val="002060"/>
                </a:solidFill>
              </a:rPr>
              <a:t>photoexcited</a:t>
            </a:r>
            <a:r>
              <a:rPr lang="en-US" sz="1200" dirty="0">
                <a:solidFill>
                  <a:srgbClr val="002060"/>
                </a:solidFill>
              </a:rPr>
              <a:t> electron transfer processes at the water/</a:t>
            </a:r>
            <a:r>
              <a:rPr lang="en-US" sz="1200" dirty="0" err="1">
                <a:solidFill>
                  <a:srgbClr val="002060"/>
                </a:solidFill>
              </a:rPr>
              <a:t>photocatalyst</a:t>
            </a:r>
            <a:r>
              <a:rPr lang="en-US" sz="1200" dirty="0">
                <a:solidFill>
                  <a:srgbClr val="002060"/>
                </a:solidFill>
              </a:rPr>
              <a:t> interface. The applicability of the proposed approach will not be limited to the rational design of </a:t>
            </a:r>
            <a:r>
              <a:rPr lang="en-US" sz="1200" dirty="0" err="1">
                <a:solidFill>
                  <a:srgbClr val="002060"/>
                </a:solidFill>
              </a:rPr>
              <a:t>photoelectrodes</a:t>
            </a:r>
            <a:r>
              <a:rPr lang="en-US" sz="1200" dirty="0">
                <a:solidFill>
                  <a:srgbClr val="002060"/>
                </a:solidFill>
              </a:rPr>
              <a:t> for redox reactions in water splitting, but also aids the molecular-level understanding of various aspects of interfacial charge transfer in molecular electronics, photovoltaics, electrolysis, catalysis, photochemistry, and photosynthesis.</a:t>
            </a:r>
            <a:endParaRPr lang="lv-LV" sz="1200" dirty="0">
              <a:solidFill>
                <a:srgbClr val="002060"/>
              </a:solidFill>
            </a:endParaRPr>
          </a:p>
        </p:txBody>
      </p:sp>
      <p:sp>
        <p:nvSpPr>
          <p:cNvPr id="14" name="TextBox 13"/>
          <p:cNvSpPr txBox="1"/>
          <p:nvPr/>
        </p:nvSpPr>
        <p:spPr>
          <a:xfrm>
            <a:off x="1006231" y="4831095"/>
            <a:ext cx="5118902" cy="369332"/>
          </a:xfrm>
          <a:prstGeom prst="rect">
            <a:avLst/>
          </a:prstGeom>
          <a:noFill/>
        </p:spPr>
        <p:txBody>
          <a:bodyPr wrap="none" rtlCol="0">
            <a:spAutoFit/>
          </a:bodyPr>
          <a:lstStyle/>
          <a:p>
            <a:r>
              <a:rPr lang="de-DE" dirty="0" smtClean="0"/>
              <a:t>Leader -Yu. </a:t>
            </a:r>
            <a:r>
              <a:rPr lang="de-DE" dirty="0" err="1" smtClean="0"/>
              <a:t>Zhukovski</a:t>
            </a:r>
            <a:r>
              <a:rPr lang="de-DE" dirty="0" smtClean="0"/>
              <a:t>, </a:t>
            </a:r>
            <a:r>
              <a:rPr lang="de-DE" dirty="0" err="1" smtClean="0"/>
              <a:t>partners</a:t>
            </a:r>
            <a:r>
              <a:rPr lang="de-DE" dirty="0" smtClean="0"/>
              <a:t> Germany </a:t>
            </a:r>
            <a:r>
              <a:rPr lang="de-DE" dirty="0" err="1" smtClean="0"/>
              <a:t>and</a:t>
            </a:r>
            <a:r>
              <a:rPr lang="de-DE" dirty="0" smtClean="0"/>
              <a:t> </a:t>
            </a:r>
            <a:r>
              <a:rPr lang="de-DE" dirty="0" err="1" smtClean="0"/>
              <a:t>Russia</a:t>
            </a:r>
            <a:r>
              <a:rPr lang="de-DE" dirty="0" smtClean="0"/>
              <a:t> </a:t>
            </a:r>
            <a:endParaRPr lang="de-DE" dirty="0"/>
          </a:p>
        </p:txBody>
      </p:sp>
      <p:sp>
        <p:nvSpPr>
          <p:cNvPr id="16" name="TextBox 15"/>
          <p:cNvSpPr txBox="1"/>
          <p:nvPr/>
        </p:nvSpPr>
        <p:spPr>
          <a:xfrm>
            <a:off x="1070708" y="5170198"/>
            <a:ext cx="4586384" cy="923330"/>
          </a:xfrm>
          <a:prstGeom prst="rect">
            <a:avLst/>
          </a:prstGeom>
          <a:noFill/>
        </p:spPr>
        <p:txBody>
          <a:bodyPr wrap="none" rtlCol="0">
            <a:spAutoFit/>
          </a:bodyPr>
          <a:lstStyle/>
          <a:p>
            <a:r>
              <a:rPr lang="en-US" dirty="0" smtClean="0"/>
              <a:t>R. </a:t>
            </a:r>
            <a:r>
              <a:rPr lang="en-US" dirty="0" err="1" smtClean="0"/>
              <a:t>Eglitis</a:t>
            </a:r>
            <a:r>
              <a:rPr lang="en-US" dirty="0" smtClean="0"/>
              <a:t>, S. </a:t>
            </a:r>
            <a:r>
              <a:rPr lang="en-US" dirty="0" err="1" smtClean="0"/>
              <a:t>Piskunov</a:t>
            </a:r>
            <a:r>
              <a:rPr lang="en-US" dirty="0" smtClean="0"/>
              <a:t>, J. </a:t>
            </a:r>
            <a:r>
              <a:rPr lang="en-US" dirty="0" err="1" smtClean="0"/>
              <a:t>Shunin</a:t>
            </a:r>
            <a:r>
              <a:rPr lang="en-US" dirty="0" smtClean="0"/>
              <a:t>, D. </a:t>
            </a:r>
            <a:r>
              <a:rPr lang="en-US" dirty="0" err="1" smtClean="0"/>
              <a:t>Bocharov</a:t>
            </a:r>
            <a:r>
              <a:rPr lang="en-US" dirty="0" smtClean="0"/>
              <a:t>, </a:t>
            </a:r>
          </a:p>
          <a:p>
            <a:pPr marL="342900" indent="-342900">
              <a:buAutoNum type="alphaUcPeriod"/>
            </a:pPr>
            <a:r>
              <a:rPr lang="en-US" dirty="0" err="1" smtClean="0"/>
              <a:t>Gopeenko</a:t>
            </a:r>
            <a:r>
              <a:rPr lang="en-US" dirty="0" smtClean="0"/>
              <a:t>, A. </a:t>
            </a:r>
            <a:r>
              <a:rPr lang="en-US" dirty="0" err="1" smtClean="0"/>
              <a:t>Platonenko</a:t>
            </a:r>
            <a:r>
              <a:rPr lang="en-US" dirty="0" smtClean="0"/>
              <a:t>, …</a:t>
            </a:r>
          </a:p>
          <a:p>
            <a:r>
              <a:rPr lang="de-DE" dirty="0" err="1" smtClean="0"/>
              <a:t>ZnO</a:t>
            </a:r>
            <a:r>
              <a:rPr lang="de-DE" dirty="0" smtClean="0"/>
              <a:t> </a:t>
            </a:r>
            <a:r>
              <a:rPr lang="de-DE" dirty="0" err="1" smtClean="0"/>
              <a:t>nanowires</a:t>
            </a:r>
            <a:r>
              <a:rPr lang="de-DE" dirty="0" smtClean="0"/>
              <a:t>, TiO2, WS2; CRYSTAL, </a:t>
            </a:r>
            <a:r>
              <a:rPr lang="de-DE" dirty="0" err="1" smtClean="0"/>
              <a:t>NWChem</a:t>
            </a:r>
            <a:endParaRPr lang="lv-LV"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868369"/>
            <a:ext cx="1143000" cy="1409700"/>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8931" y="1799639"/>
            <a:ext cx="1614999" cy="1088181"/>
          </a:xfrm>
          <a:prstGeom prst="rect">
            <a:avLst/>
          </a:prstGeom>
        </p:spPr>
      </p:pic>
    </p:spTree>
    <p:extLst>
      <p:ext uri="{BB962C8B-B14F-4D97-AF65-F5344CB8AC3E}">
        <p14:creationId xmlns:p14="http://schemas.microsoft.com/office/powerpoint/2010/main" val="202057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smtClean="0"/>
              <a:t>M-ERA-NET Project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5</a:t>
            </a:fld>
            <a:endParaRPr lang="en-US"/>
          </a:p>
        </p:txBody>
      </p:sp>
      <p:sp>
        <p:nvSpPr>
          <p:cNvPr id="8" name="TextBox 7"/>
          <p:cNvSpPr txBox="1"/>
          <p:nvPr/>
        </p:nvSpPr>
        <p:spPr>
          <a:xfrm>
            <a:off x="990600" y="1634293"/>
            <a:ext cx="4190314" cy="584775"/>
          </a:xfrm>
          <a:prstGeom prst="rect">
            <a:avLst/>
          </a:prstGeom>
          <a:noFill/>
        </p:spPr>
        <p:txBody>
          <a:bodyPr wrap="none" rtlCol="0">
            <a:spAutoFit/>
          </a:bodyPr>
          <a:lstStyle/>
          <a:p>
            <a:r>
              <a:rPr lang="de-DE" sz="3200" dirty="0"/>
              <a:t>HarvEnPiez</a:t>
            </a:r>
            <a:r>
              <a:rPr lang="de-DE" sz="3200" dirty="0" smtClean="0"/>
              <a:t> (2016-2019)</a:t>
            </a:r>
            <a:endParaRPr lang="lv-LV" sz="3200" dirty="0"/>
          </a:p>
        </p:txBody>
      </p:sp>
      <p:sp>
        <p:nvSpPr>
          <p:cNvPr id="9" name="TextBox 8"/>
          <p:cNvSpPr txBox="1"/>
          <p:nvPr/>
        </p:nvSpPr>
        <p:spPr>
          <a:xfrm>
            <a:off x="980303" y="2219068"/>
            <a:ext cx="4734697" cy="923330"/>
          </a:xfrm>
          <a:prstGeom prst="rect">
            <a:avLst/>
          </a:prstGeom>
          <a:noFill/>
        </p:spPr>
        <p:txBody>
          <a:bodyPr wrap="square" rtlCol="0">
            <a:spAutoFit/>
          </a:bodyPr>
          <a:lstStyle/>
          <a:p>
            <a:r>
              <a:rPr lang="nl-NL" dirty="0"/>
              <a:t>Innovative nano-materials and architectures for integrated piezoelectric energy hardvesting applications</a:t>
            </a:r>
            <a:endParaRPr lang="en-US" dirty="0" smtClean="0"/>
          </a:p>
        </p:txBody>
      </p:sp>
      <p:pic>
        <p:nvPicPr>
          <p:cNvPr id="12" name="Picture 11"/>
          <p:cNvPicPr>
            <a:picLocks noChangeAspect="1"/>
          </p:cNvPicPr>
          <p:nvPr/>
        </p:nvPicPr>
        <p:blipFill>
          <a:blip r:embed="rId2"/>
          <a:stretch>
            <a:fillRect/>
          </a:stretch>
        </p:blipFill>
        <p:spPr>
          <a:xfrm>
            <a:off x="7365972" y="1818872"/>
            <a:ext cx="1320827" cy="1088181"/>
          </a:xfrm>
          <a:prstGeom prst="rect">
            <a:avLst/>
          </a:prstGeom>
        </p:spPr>
      </p:pic>
      <p:sp>
        <p:nvSpPr>
          <p:cNvPr id="13" name="TextBox 12"/>
          <p:cNvSpPr txBox="1"/>
          <p:nvPr/>
        </p:nvSpPr>
        <p:spPr>
          <a:xfrm>
            <a:off x="980303" y="3166994"/>
            <a:ext cx="7696200" cy="1200329"/>
          </a:xfrm>
          <a:prstGeom prst="rect">
            <a:avLst/>
          </a:prstGeom>
          <a:noFill/>
        </p:spPr>
        <p:txBody>
          <a:bodyPr wrap="square" rtlCol="0">
            <a:spAutoFit/>
          </a:bodyPr>
          <a:lstStyle/>
          <a:p>
            <a:pPr algn="just"/>
            <a:r>
              <a:rPr lang="en-US" sz="1200" dirty="0">
                <a:solidFill>
                  <a:srgbClr val="002060"/>
                </a:solidFill>
              </a:rPr>
              <a:t>The most efficient way to harvest electrical energy from mechanical movements is to utilize the piezoelectricity of ferroelectrics. In the </a:t>
            </a:r>
            <a:r>
              <a:rPr lang="en-US" sz="1200" dirty="0" err="1">
                <a:solidFill>
                  <a:srgbClr val="002060"/>
                </a:solidFill>
              </a:rPr>
              <a:t>HarvEnPiez</a:t>
            </a:r>
            <a:r>
              <a:rPr lang="en-US" sz="1200" dirty="0">
                <a:solidFill>
                  <a:srgbClr val="002060"/>
                </a:solidFill>
              </a:rPr>
              <a:t> project, the influence of shape and size on the piezoelectricity of ferroelectric particles will be predicted by ab-initio calculations. Different ferroelectric particles with defined sizes and shapes of plates, cubes and/or wires will be synthesized and systematically </a:t>
            </a:r>
            <a:r>
              <a:rPr lang="en-US" sz="1200" dirty="0" err="1">
                <a:solidFill>
                  <a:srgbClr val="002060"/>
                </a:solidFill>
              </a:rPr>
              <a:t>selfassembled</a:t>
            </a:r>
            <a:r>
              <a:rPr lang="en-US" sz="1200" dirty="0">
                <a:solidFill>
                  <a:srgbClr val="002060"/>
                </a:solidFill>
              </a:rPr>
              <a:t> on a substrate for the energy-harvesting devices. A high-performance device will be developed based on the optimized composition, shape, size and orientation of the ferroelectric particles and/or the enhancement of the piezoelectricity through lattice-strain engineering. </a:t>
            </a:r>
            <a:endParaRPr lang="lv-LV" sz="1200" dirty="0">
              <a:solidFill>
                <a:srgbClr val="002060"/>
              </a:solidFill>
            </a:endParaRPr>
          </a:p>
        </p:txBody>
      </p:sp>
      <p:sp>
        <p:nvSpPr>
          <p:cNvPr id="14" name="TextBox 13"/>
          <p:cNvSpPr txBox="1"/>
          <p:nvPr/>
        </p:nvSpPr>
        <p:spPr>
          <a:xfrm>
            <a:off x="980303" y="4459806"/>
            <a:ext cx="5084277" cy="369332"/>
          </a:xfrm>
          <a:prstGeom prst="rect">
            <a:avLst/>
          </a:prstGeom>
          <a:noFill/>
        </p:spPr>
        <p:txBody>
          <a:bodyPr wrap="none" rtlCol="0">
            <a:spAutoFit/>
          </a:bodyPr>
          <a:lstStyle/>
          <a:p>
            <a:r>
              <a:rPr lang="de-DE" dirty="0" smtClean="0"/>
              <a:t>Leader –E. </a:t>
            </a:r>
            <a:r>
              <a:rPr lang="de-DE" dirty="0" err="1" smtClean="0"/>
              <a:t>Kotomin</a:t>
            </a:r>
            <a:r>
              <a:rPr lang="de-DE" dirty="0" smtClean="0"/>
              <a:t>, </a:t>
            </a:r>
            <a:r>
              <a:rPr lang="de-DE" dirty="0" err="1" smtClean="0"/>
              <a:t>partners</a:t>
            </a:r>
            <a:r>
              <a:rPr lang="de-DE" dirty="0" smtClean="0"/>
              <a:t> </a:t>
            </a:r>
            <a:r>
              <a:rPr lang="de-DE" dirty="0" err="1" smtClean="0"/>
              <a:t>Slovenia</a:t>
            </a:r>
            <a:r>
              <a:rPr lang="de-DE" dirty="0" smtClean="0"/>
              <a:t> </a:t>
            </a:r>
            <a:r>
              <a:rPr lang="de-DE" dirty="0" err="1" smtClean="0"/>
              <a:t>and</a:t>
            </a:r>
            <a:r>
              <a:rPr lang="de-DE" dirty="0" smtClean="0"/>
              <a:t> Romania </a:t>
            </a:r>
            <a:endParaRPr lang="de-DE" dirty="0"/>
          </a:p>
        </p:txBody>
      </p:sp>
      <p:sp>
        <p:nvSpPr>
          <p:cNvPr id="16" name="TextBox 15"/>
          <p:cNvSpPr txBox="1"/>
          <p:nvPr/>
        </p:nvSpPr>
        <p:spPr>
          <a:xfrm>
            <a:off x="980303" y="4811210"/>
            <a:ext cx="5486400" cy="923330"/>
          </a:xfrm>
          <a:prstGeom prst="rect">
            <a:avLst/>
          </a:prstGeom>
          <a:noFill/>
        </p:spPr>
        <p:txBody>
          <a:bodyPr wrap="square" rtlCol="0">
            <a:spAutoFit/>
          </a:bodyPr>
          <a:lstStyle/>
          <a:p>
            <a:r>
              <a:rPr lang="en-US" dirty="0" smtClean="0"/>
              <a:t>V. Kuzovkov, G. </a:t>
            </a:r>
            <a:r>
              <a:rPr lang="en-US" dirty="0" err="1" smtClean="0"/>
              <a:t>Zvejnieks</a:t>
            </a:r>
            <a:r>
              <a:rPr lang="en-US" dirty="0" smtClean="0"/>
              <a:t>, </a:t>
            </a:r>
            <a:r>
              <a:rPr lang="en-US" dirty="0">
                <a:solidFill>
                  <a:prstClr val="black"/>
                </a:solidFill>
              </a:rPr>
              <a:t>L. </a:t>
            </a:r>
            <a:r>
              <a:rPr lang="en-US" dirty="0" err="1" smtClean="0">
                <a:solidFill>
                  <a:prstClr val="black"/>
                </a:solidFill>
              </a:rPr>
              <a:t>Rusevich</a:t>
            </a:r>
            <a:r>
              <a:rPr lang="en-US" dirty="0" smtClean="0">
                <a:solidFill>
                  <a:prstClr val="black"/>
                </a:solidFill>
              </a:rPr>
              <a:t>, </a:t>
            </a:r>
            <a:r>
              <a:rPr lang="en-US" dirty="0" smtClean="0"/>
              <a:t>D. </a:t>
            </a:r>
            <a:r>
              <a:rPr lang="en-US" dirty="0" err="1" smtClean="0"/>
              <a:t>Gryaznov</a:t>
            </a:r>
            <a:r>
              <a:rPr lang="en-US" dirty="0" smtClean="0"/>
              <a:t>, …</a:t>
            </a:r>
          </a:p>
          <a:p>
            <a:r>
              <a:rPr lang="de-DE" dirty="0" smtClean="0"/>
              <a:t>Nano-</a:t>
            </a:r>
            <a:r>
              <a:rPr lang="de-DE" dirty="0" err="1" smtClean="0"/>
              <a:t>particles</a:t>
            </a:r>
            <a:r>
              <a:rPr lang="de-DE" dirty="0" smtClean="0"/>
              <a:t> </a:t>
            </a:r>
            <a:r>
              <a:rPr lang="de-DE" dirty="0" err="1" smtClean="0"/>
              <a:t>and</a:t>
            </a:r>
            <a:r>
              <a:rPr lang="de-DE" dirty="0" smtClean="0"/>
              <a:t> </a:t>
            </a:r>
            <a:r>
              <a:rPr lang="de-DE" dirty="0" err="1" smtClean="0"/>
              <a:t>heterostructures</a:t>
            </a:r>
            <a:r>
              <a:rPr lang="de-DE" dirty="0" smtClean="0"/>
              <a:t> (</a:t>
            </a:r>
            <a:r>
              <a:rPr lang="de-DE" dirty="0" err="1" smtClean="0"/>
              <a:t>Ba,Sr</a:t>
            </a:r>
            <a:r>
              <a:rPr lang="de-DE" dirty="0" smtClean="0"/>
              <a:t>)TiO3, </a:t>
            </a:r>
            <a:r>
              <a:rPr lang="de-DE" dirty="0" err="1" smtClean="0"/>
              <a:t>Ba</a:t>
            </a:r>
            <a:r>
              <a:rPr lang="de-DE" dirty="0" smtClean="0"/>
              <a:t>(</a:t>
            </a:r>
            <a:r>
              <a:rPr lang="de-DE" dirty="0" err="1" smtClean="0"/>
              <a:t>Ti,Zr</a:t>
            </a:r>
            <a:r>
              <a:rPr lang="de-DE" dirty="0" smtClean="0"/>
              <a:t>)O3</a:t>
            </a:r>
            <a:r>
              <a:rPr lang="de-DE" dirty="0" smtClean="0">
                <a:sym typeface="Wingdings" panose="05000000000000000000" pitchFamily="2" charset="2"/>
              </a:rPr>
              <a:t> CRYSTAL </a:t>
            </a:r>
            <a:r>
              <a:rPr lang="de-DE" dirty="0" err="1" smtClean="0">
                <a:sym typeface="Wingdings" panose="05000000000000000000" pitchFamily="2" charset="2"/>
              </a:rPr>
              <a:t>code</a:t>
            </a:r>
            <a:r>
              <a:rPr lang="de-DE" dirty="0" smtClean="0">
                <a:sym typeface="Wingdings" panose="05000000000000000000" pitchFamily="2" charset="2"/>
              </a:rPr>
              <a:t>; </a:t>
            </a:r>
            <a:r>
              <a:rPr lang="de-DE" dirty="0" err="1" smtClean="0">
                <a:solidFill>
                  <a:srgbClr val="FF0000"/>
                </a:solidFill>
                <a:sym typeface="Wingdings" panose="05000000000000000000" pitchFamily="2" charset="2"/>
              </a:rPr>
              <a:t>self</a:t>
            </a:r>
            <a:r>
              <a:rPr lang="de-DE" dirty="0" smtClean="0">
                <a:solidFill>
                  <a:srgbClr val="FF0000"/>
                </a:solidFill>
                <a:sym typeface="Wingdings" panose="05000000000000000000" pitchFamily="2" charset="2"/>
              </a:rPr>
              <a:t>-assembling </a:t>
            </a:r>
            <a:r>
              <a:rPr lang="de-DE" dirty="0" err="1" smtClean="0">
                <a:solidFill>
                  <a:srgbClr val="FF0000"/>
                </a:solidFill>
                <a:sym typeface="Wingdings" panose="05000000000000000000" pitchFamily="2" charset="2"/>
              </a:rPr>
              <a:t>effects</a:t>
            </a:r>
            <a:endParaRPr lang="lv-LV" dirty="0">
              <a:solidFill>
                <a:srgbClr val="FF00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5303" y="4811210"/>
            <a:ext cx="1104900" cy="1524000"/>
          </a:xfrm>
          <a:prstGeom prst="rect">
            <a:avLst/>
          </a:prstGeom>
        </p:spPr>
      </p:pic>
      <p:sp>
        <p:nvSpPr>
          <p:cNvPr id="10" name="TextBox 9"/>
          <p:cNvSpPr txBox="1"/>
          <p:nvPr/>
        </p:nvSpPr>
        <p:spPr>
          <a:xfrm>
            <a:off x="2363208" y="5965878"/>
            <a:ext cx="2933560" cy="369332"/>
          </a:xfrm>
          <a:prstGeom prst="rect">
            <a:avLst/>
          </a:prstGeom>
          <a:noFill/>
        </p:spPr>
        <p:txBody>
          <a:bodyPr wrap="none" rtlCol="0">
            <a:spAutoFit/>
          </a:bodyPr>
          <a:lstStyle/>
          <a:p>
            <a:r>
              <a:rPr lang="en-US" dirty="0" smtClean="0">
                <a:solidFill>
                  <a:srgbClr val="C00000"/>
                </a:solidFill>
              </a:rPr>
              <a:t>Kick off meeting 22.03.2017 !</a:t>
            </a:r>
            <a:endParaRPr lang="lv-LV" dirty="0">
              <a:solidFill>
                <a:srgbClr val="C00000"/>
              </a:solidFill>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1559" y="1801664"/>
            <a:ext cx="1614999" cy="1088181"/>
          </a:xfrm>
          <a:prstGeom prst="rect">
            <a:avLst/>
          </a:prstGeom>
        </p:spPr>
      </p:pic>
    </p:spTree>
    <p:extLst>
      <p:ext uri="{BB962C8B-B14F-4D97-AF65-F5344CB8AC3E}">
        <p14:creationId xmlns:p14="http://schemas.microsoft.com/office/powerpoint/2010/main" val="1265033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de-DE" dirty="0"/>
              <a:t>FP7 </a:t>
            </a:r>
            <a:r>
              <a:rPr lang="de-DE" dirty="0" smtClean="0"/>
              <a:t>Energy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dirty="0"/>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6</a:t>
            </a:fld>
            <a:endParaRPr lang="en-US"/>
          </a:p>
        </p:txBody>
      </p:sp>
      <p:sp>
        <p:nvSpPr>
          <p:cNvPr id="8" name="TextBox 7"/>
          <p:cNvSpPr txBox="1"/>
          <p:nvPr/>
        </p:nvSpPr>
        <p:spPr>
          <a:xfrm>
            <a:off x="990600" y="1634293"/>
            <a:ext cx="3904659" cy="584775"/>
          </a:xfrm>
          <a:prstGeom prst="rect">
            <a:avLst/>
          </a:prstGeom>
          <a:noFill/>
        </p:spPr>
        <p:txBody>
          <a:bodyPr wrap="none" rtlCol="0">
            <a:spAutoFit/>
          </a:bodyPr>
          <a:lstStyle/>
          <a:p>
            <a:r>
              <a:rPr lang="de-DE" sz="3200" dirty="0" smtClean="0"/>
              <a:t>Green-CC (2014-2017)</a:t>
            </a:r>
            <a:endParaRPr lang="lv-LV" sz="3200" dirty="0"/>
          </a:p>
        </p:txBody>
      </p:sp>
      <p:sp>
        <p:nvSpPr>
          <p:cNvPr id="9" name="TextBox 8"/>
          <p:cNvSpPr txBox="1"/>
          <p:nvPr/>
        </p:nvSpPr>
        <p:spPr>
          <a:xfrm>
            <a:off x="980304" y="2260723"/>
            <a:ext cx="4600276" cy="646331"/>
          </a:xfrm>
          <a:prstGeom prst="rect">
            <a:avLst/>
          </a:prstGeom>
          <a:noFill/>
        </p:spPr>
        <p:txBody>
          <a:bodyPr wrap="square" rtlCol="0">
            <a:spAutoFit/>
          </a:bodyPr>
          <a:lstStyle/>
          <a:p>
            <a:r>
              <a:rPr lang="lv-LV" dirty="0"/>
              <a:t>Graded Membranes for Energy Efficient  New </a:t>
            </a:r>
            <a:r>
              <a:rPr lang="de-DE" dirty="0" smtClean="0"/>
              <a:t>G</a:t>
            </a:r>
            <a:r>
              <a:rPr lang="lv-LV" dirty="0" smtClean="0"/>
              <a:t>eneration </a:t>
            </a:r>
            <a:r>
              <a:rPr lang="lv-LV" dirty="0"/>
              <a:t>Carbon Capture Process</a:t>
            </a:r>
            <a:endParaRPr lang="en-US" dirty="0" smtClean="0"/>
          </a:p>
        </p:txBody>
      </p:sp>
      <p:pic>
        <p:nvPicPr>
          <p:cNvPr id="12" name="Picture 11"/>
          <p:cNvPicPr>
            <a:picLocks noChangeAspect="1"/>
          </p:cNvPicPr>
          <p:nvPr/>
        </p:nvPicPr>
        <p:blipFill>
          <a:blip r:embed="rId2"/>
          <a:stretch>
            <a:fillRect/>
          </a:stretch>
        </p:blipFill>
        <p:spPr>
          <a:xfrm>
            <a:off x="7312282" y="1818873"/>
            <a:ext cx="1325961" cy="1092411"/>
          </a:xfrm>
          <a:prstGeom prst="rect">
            <a:avLst/>
          </a:prstGeom>
        </p:spPr>
      </p:pic>
      <p:sp>
        <p:nvSpPr>
          <p:cNvPr id="13" name="TextBox 12"/>
          <p:cNvSpPr txBox="1"/>
          <p:nvPr/>
        </p:nvSpPr>
        <p:spPr>
          <a:xfrm>
            <a:off x="980303" y="2971800"/>
            <a:ext cx="7696200" cy="1200329"/>
          </a:xfrm>
          <a:prstGeom prst="rect">
            <a:avLst/>
          </a:prstGeom>
          <a:noFill/>
        </p:spPr>
        <p:txBody>
          <a:bodyPr wrap="square" rtlCol="0">
            <a:spAutoFit/>
          </a:bodyPr>
          <a:lstStyle/>
          <a:p>
            <a:r>
              <a:rPr lang="en-US" sz="1200" dirty="0">
                <a:solidFill>
                  <a:schemeClr val="accent1"/>
                </a:solidFill>
              </a:rPr>
              <a:t>GREEN-CC will provide a new generation high-efficiency </a:t>
            </a:r>
            <a:r>
              <a:rPr lang="en-US" sz="1200" dirty="0" smtClean="0">
                <a:solidFill>
                  <a:schemeClr val="accent1"/>
                </a:solidFill>
              </a:rPr>
              <a:t>CO2 capture </a:t>
            </a:r>
            <a:r>
              <a:rPr lang="en-US" sz="1200" dirty="0">
                <a:solidFill>
                  <a:schemeClr val="accent1"/>
                </a:solidFill>
              </a:rPr>
              <a:t>process </a:t>
            </a:r>
            <a:r>
              <a:rPr lang="en-US" sz="1200" dirty="0" smtClean="0">
                <a:solidFill>
                  <a:schemeClr val="accent1"/>
                </a:solidFill>
              </a:rPr>
              <a:t>in </a:t>
            </a:r>
            <a:r>
              <a:rPr lang="en-US" sz="1200" dirty="0">
                <a:solidFill>
                  <a:schemeClr val="accent1"/>
                </a:solidFill>
              </a:rPr>
              <a:t>power plants and cement </a:t>
            </a:r>
            <a:r>
              <a:rPr lang="en-US" sz="1200" dirty="0" smtClean="0">
                <a:solidFill>
                  <a:schemeClr val="accent1"/>
                </a:solidFill>
              </a:rPr>
              <a:t> </a:t>
            </a:r>
            <a:r>
              <a:rPr lang="en-US" sz="1200" dirty="0" err="1" smtClean="0">
                <a:solidFill>
                  <a:schemeClr val="accent1"/>
                </a:solidFill>
              </a:rPr>
              <a:t>etc</a:t>
            </a:r>
            <a:r>
              <a:rPr lang="en-US" sz="1200" dirty="0" smtClean="0">
                <a:solidFill>
                  <a:schemeClr val="accent1"/>
                </a:solidFill>
              </a:rPr>
              <a:t> industry. However</a:t>
            </a:r>
            <a:r>
              <a:rPr lang="en-US" sz="1200" dirty="0">
                <a:solidFill>
                  <a:schemeClr val="accent1"/>
                </a:solidFill>
              </a:rPr>
              <a:t>, highly permeable membrane materials show a chemical instability against CO</a:t>
            </a:r>
            <a:r>
              <a:rPr lang="en-US" sz="1200" baseline="-25000" dirty="0">
                <a:solidFill>
                  <a:schemeClr val="accent1"/>
                </a:solidFill>
              </a:rPr>
              <a:t>2</a:t>
            </a:r>
            <a:r>
              <a:rPr lang="en-US" sz="1200" dirty="0">
                <a:solidFill>
                  <a:schemeClr val="accent1"/>
                </a:solidFill>
              </a:rPr>
              <a:t> and other flue gas components. One major challenge faced by GREEN-CC is therefore to identify and develop membrane materials, </a:t>
            </a:r>
            <a:r>
              <a:rPr lang="en-US" sz="1200" dirty="0" smtClean="0">
                <a:solidFill>
                  <a:schemeClr val="accent1"/>
                </a:solidFill>
              </a:rPr>
              <a:t>components for OTM </a:t>
            </a:r>
            <a:r>
              <a:rPr lang="en-US" sz="1200" dirty="0">
                <a:solidFill>
                  <a:schemeClr val="accent1"/>
                </a:solidFill>
              </a:rPr>
              <a:t>integration. The desired membrane assembly will consist of a thin membrane layer supported on substrates with engineered porosity and oxygen reduction catalysts with high and stable activity in flue gas. As proof of concept, a planar membrane module will be developed which involves technical hurdles like joining technology.</a:t>
            </a:r>
          </a:p>
        </p:txBody>
      </p:sp>
      <p:sp>
        <p:nvSpPr>
          <p:cNvPr id="14" name="TextBox 13"/>
          <p:cNvSpPr txBox="1"/>
          <p:nvPr/>
        </p:nvSpPr>
        <p:spPr>
          <a:xfrm>
            <a:off x="990600" y="4181478"/>
            <a:ext cx="7079439" cy="369332"/>
          </a:xfrm>
          <a:prstGeom prst="rect">
            <a:avLst/>
          </a:prstGeom>
          <a:noFill/>
        </p:spPr>
        <p:txBody>
          <a:bodyPr wrap="none" rtlCol="0">
            <a:spAutoFit/>
          </a:bodyPr>
          <a:lstStyle/>
          <a:p>
            <a:r>
              <a:rPr lang="de-DE" dirty="0" smtClean="0"/>
              <a:t>Dept. Leader –E. </a:t>
            </a:r>
            <a:r>
              <a:rPr lang="de-DE" dirty="0" err="1" smtClean="0"/>
              <a:t>Kotomin</a:t>
            </a:r>
            <a:r>
              <a:rPr lang="de-DE" dirty="0" smtClean="0"/>
              <a:t>, 10 </a:t>
            </a:r>
            <a:r>
              <a:rPr lang="de-DE" dirty="0" err="1" smtClean="0"/>
              <a:t>partners</a:t>
            </a:r>
            <a:r>
              <a:rPr lang="de-DE" dirty="0" smtClean="0"/>
              <a:t> </a:t>
            </a:r>
            <a:r>
              <a:rPr lang="de-DE" dirty="0" err="1" smtClean="0"/>
              <a:t>including</a:t>
            </a:r>
            <a:r>
              <a:rPr lang="de-DE" dirty="0" smtClean="0"/>
              <a:t> SHELL, </a:t>
            </a:r>
            <a:r>
              <a:rPr lang="de-DE" dirty="0" err="1" smtClean="0"/>
              <a:t>cement</a:t>
            </a:r>
            <a:r>
              <a:rPr lang="de-DE" dirty="0" smtClean="0"/>
              <a:t> </a:t>
            </a:r>
            <a:r>
              <a:rPr lang="de-DE" dirty="0" err="1" smtClean="0"/>
              <a:t>industries</a:t>
            </a:r>
            <a:r>
              <a:rPr lang="de-DE" dirty="0" smtClean="0"/>
              <a:t> </a:t>
            </a:r>
            <a:endParaRPr lang="de-DE" dirty="0"/>
          </a:p>
        </p:txBody>
      </p:sp>
      <p:sp>
        <p:nvSpPr>
          <p:cNvPr id="16" name="TextBox 15"/>
          <p:cNvSpPr txBox="1"/>
          <p:nvPr/>
        </p:nvSpPr>
        <p:spPr>
          <a:xfrm>
            <a:off x="1006335" y="4446434"/>
            <a:ext cx="5089665" cy="923330"/>
          </a:xfrm>
          <a:prstGeom prst="rect">
            <a:avLst/>
          </a:prstGeom>
          <a:noFill/>
        </p:spPr>
        <p:txBody>
          <a:bodyPr wrap="square" rtlCol="0">
            <a:spAutoFit/>
          </a:bodyPr>
          <a:lstStyle/>
          <a:p>
            <a:r>
              <a:rPr lang="en-US" dirty="0" smtClean="0"/>
              <a:t>D. </a:t>
            </a:r>
            <a:r>
              <a:rPr lang="en-US" dirty="0" err="1" smtClean="0"/>
              <a:t>Gryaznov</a:t>
            </a:r>
            <a:r>
              <a:rPr lang="en-US" dirty="0" smtClean="0"/>
              <a:t>, </a:t>
            </a:r>
            <a:r>
              <a:rPr lang="en-US" dirty="0" err="1" smtClean="0"/>
              <a:t>A.Chesnokov</a:t>
            </a:r>
            <a:r>
              <a:rPr lang="en-US" dirty="0" smtClean="0"/>
              <a:t>, </a:t>
            </a:r>
            <a:r>
              <a:rPr lang="en-US" dirty="0" err="1" smtClean="0"/>
              <a:t>Yu.Mastrikov</a:t>
            </a:r>
            <a:r>
              <a:rPr lang="en-US" dirty="0" smtClean="0"/>
              <a:t>….</a:t>
            </a:r>
          </a:p>
          <a:p>
            <a:r>
              <a:rPr lang="en-US" dirty="0" smtClean="0"/>
              <a:t>CRYSTAL, VASP codes</a:t>
            </a:r>
          </a:p>
          <a:p>
            <a:r>
              <a:rPr lang="en-US" dirty="0" smtClean="0"/>
              <a:t>BSCF, LSCF, LSF, LSM ABO3-type perovskites </a:t>
            </a:r>
            <a:endParaRPr lang="lv-LV"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5303" y="4811210"/>
            <a:ext cx="1104900" cy="15240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8931" y="1818873"/>
            <a:ext cx="1614999" cy="1088181"/>
          </a:xfrm>
          <a:prstGeom prst="rect">
            <a:avLst/>
          </a:prstGeom>
        </p:spPr>
      </p:pic>
      <p:sp>
        <p:nvSpPr>
          <p:cNvPr id="10" name="TextBox 9"/>
          <p:cNvSpPr txBox="1"/>
          <p:nvPr/>
        </p:nvSpPr>
        <p:spPr>
          <a:xfrm>
            <a:off x="762000" y="5458042"/>
            <a:ext cx="6057593" cy="646331"/>
          </a:xfrm>
          <a:prstGeom prst="rect">
            <a:avLst/>
          </a:prstGeom>
          <a:noFill/>
        </p:spPr>
        <p:txBody>
          <a:bodyPr wrap="square" rtlCol="0">
            <a:spAutoFit/>
          </a:bodyPr>
          <a:lstStyle/>
          <a:p>
            <a:r>
              <a:rPr lang="de-DE" dirty="0" err="1" smtClean="0">
                <a:solidFill>
                  <a:srgbClr val="FF0000"/>
                </a:solidFill>
              </a:rPr>
              <a:t>Possible</a:t>
            </a:r>
            <a:r>
              <a:rPr lang="de-DE" dirty="0" smtClean="0">
                <a:solidFill>
                  <a:srgbClr val="FF0000"/>
                </a:solidFill>
              </a:rPr>
              <a:t> </a:t>
            </a:r>
            <a:r>
              <a:rPr lang="de-DE" dirty="0" err="1" smtClean="0">
                <a:solidFill>
                  <a:srgbClr val="FF0000"/>
                </a:solidFill>
              </a:rPr>
              <a:t>succesor</a:t>
            </a:r>
            <a:r>
              <a:rPr lang="de-DE" dirty="0" smtClean="0">
                <a:solidFill>
                  <a:srgbClr val="FF0000"/>
                </a:solidFill>
              </a:rPr>
              <a:t> HORIZON 2020 </a:t>
            </a:r>
            <a:r>
              <a:rPr lang="de-DE" dirty="0" err="1" smtClean="0">
                <a:solidFill>
                  <a:srgbClr val="FF0000"/>
                </a:solidFill>
              </a:rPr>
              <a:t>project</a:t>
            </a:r>
            <a:r>
              <a:rPr lang="de-DE" dirty="0" smtClean="0">
                <a:solidFill>
                  <a:srgbClr val="FF0000"/>
                </a:solidFill>
              </a:rPr>
              <a:t> on </a:t>
            </a:r>
            <a:r>
              <a:rPr lang="de-DE" dirty="0" err="1" smtClean="0">
                <a:solidFill>
                  <a:srgbClr val="FF0000"/>
                </a:solidFill>
              </a:rPr>
              <a:t>proton+oxygen</a:t>
            </a:r>
            <a:endParaRPr lang="de-DE" dirty="0" smtClean="0">
              <a:solidFill>
                <a:srgbClr val="FF0000"/>
              </a:solidFill>
            </a:endParaRPr>
          </a:p>
          <a:p>
            <a:r>
              <a:rPr lang="de-DE" dirty="0" err="1" smtClean="0">
                <a:solidFill>
                  <a:srgbClr val="FF0000"/>
                </a:solidFill>
              </a:rPr>
              <a:t>Ceramic</a:t>
            </a:r>
            <a:r>
              <a:rPr lang="de-DE" dirty="0" smtClean="0">
                <a:solidFill>
                  <a:srgbClr val="FF0000"/>
                </a:solidFill>
              </a:rPr>
              <a:t> </a:t>
            </a:r>
            <a:r>
              <a:rPr lang="de-DE" dirty="0" err="1" smtClean="0">
                <a:solidFill>
                  <a:srgbClr val="FF0000"/>
                </a:solidFill>
              </a:rPr>
              <a:t>membranes</a:t>
            </a:r>
            <a:r>
              <a:rPr lang="de-DE" dirty="0" smtClean="0">
                <a:solidFill>
                  <a:srgbClr val="FF0000"/>
                </a:solidFill>
              </a:rPr>
              <a:t> </a:t>
            </a:r>
            <a:r>
              <a:rPr lang="de-DE" dirty="0" err="1" smtClean="0">
                <a:solidFill>
                  <a:srgbClr val="FF0000"/>
                </a:solidFill>
              </a:rPr>
              <a:t>for</a:t>
            </a:r>
            <a:r>
              <a:rPr lang="de-DE" dirty="0" smtClean="0">
                <a:solidFill>
                  <a:srgbClr val="FF0000"/>
                </a:solidFill>
              </a:rPr>
              <a:t> </a:t>
            </a:r>
            <a:r>
              <a:rPr lang="de-DE" dirty="0" err="1" smtClean="0">
                <a:solidFill>
                  <a:srgbClr val="FF0000"/>
                </a:solidFill>
              </a:rPr>
              <a:t>chemical</a:t>
            </a:r>
            <a:r>
              <a:rPr lang="de-DE" dirty="0" smtClean="0">
                <a:solidFill>
                  <a:srgbClr val="FF0000"/>
                </a:solidFill>
              </a:rPr>
              <a:t> </a:t>
            </a:r>
            <a:r>
              <a:rPr lang="de-DE" dirty="0" err="1" smtClean="0">
                <a:solidFill>
                  <a:srgbClr val="FF0000"/>
                </a:solidFill>
              </a:rPr>
              <a:t>industries</a:t>
            </a:r>
            <a:r>
              <a:rPr lang="de-DE"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485634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lv-LV" dirty="0"/>
              <a:t>EUROfusion</a:t>
            </a:r>
            <a:r>
              <a:rPr lang="de-DE" dirty="0" smtClean="0"/>
              <a:t>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dirty="0"/>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7</a:t>
            </a:fld>
            <a:endParaRPr lang="en-US"/>
          </a:p>
        </p:txBody>
      </p:sp>
      <p:sp>
        <p:nvSpPr>
          <p:cNvPr id="8" name="TextBox 7"/>
          <p:cNvSpPr txBox="1"/>
          <p:nvPr/>
        </p:nvSpPr>
        <p:spPr>
          <a:xfrm>
            <a:off x="533400" y="1617468"/>
            <a:ext cx="5349093" cy="584775"/>
          </a:xfrm>
          <a:prstGeom prst="rect">
            <a:avLst/>
          </a:prstGeom>
          <a:noFill/>
        </p:spPr>
        <p:txBody>
          <a:bodyPr wrap="none" rtlCol="0">
            <a:spAutoFit/>
          </a:bodyPr>
          <a:lstStyle/>
          <a:p>
            <a:r>
              <a:rPr lang="de-DE" sz="3200" dirty="0"/>
              <a:t>Enabling Research (2015-2017</a:t>
            </a:r>
            <a:r>
              <a:rPr lang="de-DE" sz="3200" dirty="0" smtClean="0"/>
              <a:t>)</a:t>
            </a:r>
            <a:endParaRPr lang="de-DE" sz="3200" dirty="0"/>
          </a:p>
        </p:txBody>
      </p:sp>
      <p:sp>
        <p:nvSpPr>
          <p:cNvPr id="9" name="TextBox 8"/>
          <p:cNvSpPr txBox="1"/>
          <p:nvPr/>
        </p:nvSpPr>
        <p:spPr>
          <a:xfrm>
            <a:off x="992659" y="2223070"/>
            <a:ext cx="4600276" cy="923330"/>
          </a:xfrm>
          <a:prstGeom prst="rect">
            <a:avLst/>
          </a:prstGeom>
          <a:noFill/>
        </p:spPr>
        <p:txBody>
          <a:bodyPr wrap="square" rtlCol="0">
            <a:spAutoFit/>
          </a:bodyPr>
          <a:lstStyle/>
          <a:p>
            <a:r>
              <a:rPr lang="en-US" dirty="0"/>
              <a:t>When and how ODS particles are formed? </a:t>
            </a:r>
            <a:r>
              <a:rPr lang="en-US" dirty="0" smtClean="0"/>
              <a:t>– </a:t>
            </a:r>
          </a:p>
          <a:p>
            <a:r>
              <a:rPr lang="en-US" dirty="0" smtClean="0"/>
              <a:t>X-ray </a:t>
            </a:r>
            <a:r>
              <a:rPr lang="en-US" dirty="0"/>
              <a:t>Absorption Spectroscopy and ab initio modelling of ODS steels</a:t>
            </a:r>
            <a:endParaRPr lang="en-US" dirty="0" smtClean="0"/>
          </a:p>
        </p:txBody>
      </p:sp>
      <p:pic>
        <p:nvPicPr>
          <p:cNvPr id="12" name="Picture 11"/>
          <p:cNvPicPr>
            <a:picLocks noChangeAspect="1"/>
          </p:cNvPicPr>
          <p:nvPr/>
        </p:nvPicPr>
        <p:blipFill>
          <a:blip r:embed="rId2"/>
          <a:stretch>
            <a:fillRect/>
          </a:stretch>
        </p:blipFill>
        <p:spPr>
          <a:xfrm>
            <a:off x="6530546" y="1997546"/>
            <a:ext cx="1325961" cy="1092411"/>
          </a:xfrm>
          <a:prstGeom prst="rect">
            <a:avLst/>
          </a:prstGeom>
        </p:spPr>
      </p:pic>
      <p:sp>
        <p:nvSpPr>
          <p:cNvPr id="13" name="TextBox 12"/>
          <p:cNvSpPr txBox="1"/>
          <p:nvPr/>
        </p:nvSpPr>
        <p:spPr>
          <a:xfrm>
            <a:off x="992659" y="3204685"/>
            <a:ext cx="7696200" cy="1754326"/>
          </a:xfrm>
          <a:prstGeom prst="rect">
            <a:avLst/>
          </a:prstGeom>
          <a:noFill/>
        </p:spPr>
        <p:txBody>
          <a:bodyPr wrap="square" rtlCol="0">
            <a:spAutoFit/>
          </a:bodyPr>
          <a:lstStyle/>
          <a:p>
            <a:pPr algn="just"/>
            <a:r>
              <a:rPr lang="en-US" sz="1200" dirty="0">
                <a:solidFill>
                  <a:srgbClr val="002060"/>
                </a:solidFill>
              </a:rPr>
              <a:t>ISSP has coordinated and collaborated with another </a:t>
            </a:r>
            <a:r>
              <a:rPr lang="en-US" sz="1200" dirty="0" err="1">
                <a:solidFill>
                  <a:srgbClr val="002060"/>
                </a:solidFill>
              </a:rPr>
              <a:t>EUROfusion</a:t>
            </a:r>
            <a:r>
              <a:rPr lang="en-US" sz="1200" dirty="0">
                <a:solidFill>
                  <a:srgbClr val="002060"/>
                </a:solidFill>
              </a:rPr>
              <a:t> members, Karlsruhe Institute of Technology (KIT, Germany) and CEIT-IK4 (Spain), in a </a:t>
            </a:r>
            <a:r>
              <a:rPr lang="en-US" sz="1200" dirty="0" err="1">
                <a:solidFill>
                  <a:srgbClr val="002060"/>
                </a:solidFill>
              </a:rPr>
              <a:t>EUROfusion</a:t>
            </a:r>
            <a:r>
              <a:rPr lang="en-US" sz="1200" dirty="0">
                <a:solidFill>
                  <a:srgbClr val="002060"/>
                </a:solidFill>
              </a:rPr>
              <a:t> project aimed at better understanding formation of oxide nanoparticles in the ODS steels. </a:t>
            </a:r>
            <a:r>
              <a:rPr lang="en-US" sz="1200" b="1" dirty="0">
                <a:solidFill>
                  <a:srgbClr val="002060"/>
                </a:solidFill>
              </a:rPr>
              <a:t>X-ray absorption spectroscopy</a:t>
            </a:r>
            <a:r>
              <a:rPr lang="en-US" sz="1200" dirty="0">
                <a:solidFill>
                  <a:srgbClr val="002060"/>
                </a:solidFill>
              </a:rPr>
              <a:t> measurements have been carried out at international synchrotron radiation facilities for ODS steels samples, produced by KIT, CEIT-IK4, and for model materials produced in ISSP. The aim is to obtain unique information regarding local structure of atoms in oxide nanoparticles in ODS materials and to find when and how oxide nanoparticles are formed. </a:t>
            </a:r>
          </a:p>
          <a:p>
            <a:r>
              <a:rPr lang="en-US" sz="1200" dirty="0">
                <a:solidFill>
                  <a:srgbClr val="002060"/>
                </a:solidFill>
              </a:rPr>
              <a:t>In parallel </a:t>
            </a:r>
            <a:r>
              <a:rPr lang="en-US" sz="1200" b="1" dirty="0">
                <a:solidFill>
                  <a:srgbClr val="002060"/>
                </a:solidFill>
              </a:rPr>
              <a:t>kinetic Monte-Carlo modelling</a:t>
            </a:r>
            <a:r>
              <a:rPr lang="en-US" sz="1200" dirty="0">
                <a:solidFill>
                  <a:srgbClr val="002060"/>
                </a:solidFill>
              </a:rPr>
              <a:t> of oxide nanoparticle formation and growth is performed and supporting </a:t>
            </a:r>
            <a:r>
              <a:rPr lang="en-US" sz="1200" b="1" i="1" dirty="0">
                <a:solidFill>
                  <a:srgbClr val="002060"/>
                </a:solidFill>
              </a:rPr>
              <a:t>ab initio</a:t>
            </a:r>
            <a:r>
              <a:rPr lang="en-US" sz="1200" dirty="0">
                <a:solidFill>
                  <a:srgbClr val="002060"/>
                </a:solidFill>
              </a:rPr>
              <a:t> calculations of Y-O clusters and defects in iron matrix are accomplished. This model will be validated with X-ray absorption spectroscopy and other experimental data. </a:t>
            </a:r>
          </a:p>
        </p:txBody>
      </p:sp>
      <p:sp>
        <p:nvSpPr>
          <p:cNvPr id="16" name="TextBox 15"/>
          <p:cNvSpPr txBox="1"/>
          <p:nvPr/>
        </p:nvSpPr>
        <p:spPr>
          <a:xfrm>
            <a:off x="1015314" y="5328343"/>
            <a:ext cx="4777431" cy="923330"/>
          </a:xfrm>
          <a:prstGeom prst="rect">
            <a:avLst/>
          </a:prstGeom>
          <a:noFill/>
        </p:spPr>
        <p:txBody>
          <a:bodyPr wrap="square" rtlCol="0">
            <a:spAutoFit/>
          </a:bodyPr>
          <a:lstStyle/>
          <a:p>
            <a:r>
              <a:rPr lang="en-US" dirty="0" smtClean="0"/>
              <a:t>J. </a:t>
            </a:r>
            <a:r>
              <a:rPr lang="en-US" dirty="0" err="1" smtClean="0"/>
              <a:t>Mastrikov</a:t>
            </a:r>
            <a:r>
              <a:rPr lang="en-US" dirty="0" smtClean="0"/>
              <a:t>, A. </a:t>
            </a:r>
            <a:r>
              <a:rPr lang="en-US" dirty="0" err="1" smtClean="0"/>
              <a:t>Gopeenko</a:t>
            </a:r>
            <a:r>
              <a:rPr lang="en-US" dirty="0" smtClean="0"/>
              <a:t>, G. </a:t>
            </a:r>
            <a:r>
              <a:rPr lang="en-US" dirty="0" err="1" smtClean="0"/>
              <a:t>Zvejnieks</a:t>
            </a:r>
            <a:r>
              <a:rPr lang="en-US" dirty="0" smtClean="0"/>
              <a:t>, </a:t>
            </a:r>
          </a:p>
          <a:p>
            <a:r>
              <a:rPr lang="en-US" dirty="0" smtClean="0"/>
              <a:t>E. </a:t>
            </a:r>
            <a:r>
              <a:rPr lang="en-US" dirty="0" err="1" smtClean="0"/>
              <a:t>Kotomin</a:t>
            </a:r>
            <a:r>
              <a:rPr lang="en-US" dirty="0" smtClean="0"/>
              <a:t>, V. </a:t>
            </a:r>
            <a:r>
              <a:rPr lang="en-US" dirty="0" err="1" smtClean="0"/>
              <a:t>Kuzovkov</a:t>
            </a:r>
            <a:r>
              <a:rPr lang="en-US" dirty="0" smtClean="0"/>
              <a:t> </a:t>
            </a:r>
          </a:p>
          <a:p>
            <a:r>
              <a:rPr lang="de-DE" dirty="0" smtClean="0"/>
              <a:t>Ab </a:t>
            </a:r>
            <a:r>
              <a:rPr lang="de-DE" dirty="0" err="1" smtClean="0"/>
              <a:t>initio</a:t>
            </a:r>
            <a:r>
              <a:rPr lang="de-DE" dirty="0" smtClean="0"/>
              <a:t> (Y2O3 </a:t>
            </a:r>
            <a:r>
              <a:rPr lang="de-DE" dirty="0" err="1" smtClean="0"/>
              <a:t>particles</a:t>
            </a:r>
            <a:r>
              <a:rPr lang="de-DE" dirty="0" smtClean="0"/>
              <a:t> in </a:t>
            </a:r>
            <a:r>
              <a:rPr lang="de-DE" dirty="0" err="1" smtClean="0"/>
              <a:t>Fe</a:t>
            </a:r>
            <a:r>
              <a:rPr lang="de-DE" dirty="0" smtClean="0"/>
              <a:t> </a:t>
            </a:r>
            <a:r>
              <a:rPr lang="de-DE" dirty="0" err="1" smtClean="0"/>
              <a:t>matrix</a:t>
            </a:r>
            <a:r>
              <a:rPr lang="de-DE" dirty="0" smtClean="0"/>
              <a:t>) </a:t>
            </a:r>
            <a:r>
              <a:rPr lang="de-DE" dirty="0" err="1" smtClean="0"/>
              <a:t>and</a:t>
            </a:r>
            <a:r>
              <a:rPr lang="de-DE" dirty="0" smtClean="0"/>
              <a:t> </a:t>
            </a:r>
            <a:r>
              <a:rPr lang="de-DE" dirty="0" err="1" smtClean="0"/>
              <a:t>kMC</a:t>
            </a:r>
            <a:r>
              <a:rPr lang="de-DE" dirty="0" smtClean="0"/>
              <a:t> </a:t>
            </a:r>
            <a:endParaRPr lang="lv-LV"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2745" y="1459293"/>
            <a:ext cx="2857500" cy="742950"/>
          </a:xfrm>
          <a:prstGeom prst="rect">
            <a:avLst/>
          </a:prstGeom>
        </p:spPr>
      </p:pic>
      <p:sp>
        <p:nvSpPr>
          <p:cNvPr id="15" name="TextBox 14"/>
          <p:cNvSpPr txBox="1"/>
          <p:nvPr/>
        </p:nvSpPr>
        <p:spPr>
          <a:xfrm>
            <a:off x="1015314" y="4959011"/>
            <a:ext cx="4026487" cy="369332"/>
          </a:xfrm>
          <a:prstGeom prst="rect">
            <a:avLst/>
          </a:prstGeom>
          <a:noFill/>
        </p:spPr>
        <p:txBody>
          <a:bodyPr wrap="none" rtlCol="0">
            <a:spAutoFit/>
          </a:bodyPr>
          <a:lstStyle/>
          <a:p>
            <a:r>
              <a:rPr lang="de-DE" dirty="0"/>
              <a:t>CFI leader </a:t>
            </a:r>
            <a:r>
              <a:rPr lang="de-DE" dirty="0" smtClean="0"/>
              <a:t>A. Anspoks, Dept – E. Kotomin</a:t>
            </a:r>
            <a:endParaRPr lang="de-DE"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9045" y="4805577"/>
            <a:ext cx="1104900" cy="1524000"/>
          </a:xfrm>
          <a:prstGeom prst="rect">
            <a:avLst/>
          </a:prstGeom>
        </p:spPr>
      </p:pic>
    </p:spTree>
    <p:extLst>
      <p:ext uri="{BB962C8B-B14F-4D97-AF65-F5344CB8AC3E}">
        <p14:creationId xmlns:p14="http://schemas.microsoft.com/office/powerpoint/2010/main" val="1996143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lv-LV" dirty="0"/>
              <a:t>EUROfusion</a:t>
            </a:r>
            <a:r>
              <a:rPr lang="de-DE" dirty="0" smtClean="0"/>
              <a:t>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dirty="0"/>
          </a:p>
        </p:txBody>
      </p:sp>
      <p:sp>
        <p:nvSpPr>
          <p:cNvPr id="5" name="Footer Placeholder 4"/>
          <p:cNvSpPr>
            <a:spLocks noGrp="1"/>
          </p:cNvSpPr>
          <p:nvPr>
            <p:ph type="ftr" sz="quarter" idx="11"/>
          </p:nvPr>
        </p:nvSpPr>
        <p:spPr/>
        <p:txBody>
          <a:bodyPr/>
          <a:lstStyle/>
          <a:p>
            <a:r>
              <a:rPr lang="en-US" dirty="0" smtClean="0"/>
              <a:t>Theoretical department meeting 2017</a:t>
            </a:r>
            <a:endParaRPr lang="en-US" dirty="0"/>
          </a:p>
        </p:txBody>
      </p:sp>
      <p:sp>
        <p:nvSpPr>
          <p:cNvPr id="6" name="Slide Number Placeholder 5"/>
          <p:cNvSpPr>
            <a:spLocks noGrp="1"/>
          </p:cNvSpPr>
          <p:nvPr>
            <p:ph type="sldNum" sz="quarter" idx="12"/>
          </p:nvPr>
        </p:nvSpPr>
        <p:spPr/>
        <p:txBody>
          <a:bodyPr/>
          <a:lstStyle/>
          <a:p>
            <a:fld id="{82B32786-2A0E-45BB-AC48-69A8F6ED8B60}" type="slidenum">
              <a:rPr lang="en-US" smtClean="0"/>
              <a:t>8</a:t>
            </a:fld>
            <a:endParaRPr lang="en-US"/>
          </a:p>
        </p:txBody>
      </p:sp>
      <p:sp>
        <p:nvSpPr>
          <p:cNvPr id="8" name="TextBox 7"/>
          <p:cNvSpPr txBox="1"/>
          <p:nvPr/>
        </p:nvSpPr>
        <p:spPr>
          <a:xfrm>
            <a:off x="457200" y="1627988"/>
            <a:ext cx="5349514" cy="1077218"/>
          </a:xfrm>
          <a:prstGeom prst="rect">
            <a:avLst/>
          </a:prstGeom>
          <a:noFill/>
        </p:spPr>
        <p:txBody>
          <a:bodyPr wrap="square" rtlCol="0">
            <a:spAutoFit/>
          </a:bodyPr>
          <a:lstStyle/>
          <a:p>
            <a:r>
              <a:rPr lang="lv-LV" sz="3200" dirty="0"/>
              <a:t>Functional </a:t>
            </a:r>
            <a:r>
              <a:rPr lang="lv-LV" sz="3200" dirty="0" smtClean="0"/>
              <a:t>materials</a:t>
            </a:r>
            <a:r>
              <a:rPr lang="en-US" sz="3200" dirty="0" smtClean="0"/>
              <a:t> </a:t>
            </a:r>
          </a:p>
          <a:p>
            <a:r>
              <a:rPr lang="lv-LV" sz="3200" dirty="0" smtClean="0"/>
              <a:t>WP-15-PPPT-MAT</a:t>
            </a:r>
            <a:r>
              <a:rPr lang="en-US" sz="3200" dirty="0" smtClean="0"/>
              <a:t> </a:t>
            </a:r>
            <a:r>
              <a:rPr lang="de-DE" sz="3200" dirty="0" smtClean="0"/>
              <a:t>(2015-2018)</a:t>
            </a:r>
            <a:endParaRPr lang="de-DE" sz="3200" dirty="0"/>
          </a:p>
        </p:txBody>
      </p:sp>
      <p:pic>
        <p:nvPicPr>
          <p:cNvPr id="12" name="Picture 11"/>
          <p:cNvPicPr>
            <a:picLocks noChangeAspect="1"/>
          </p:cNvPicPr>
          <p:nvPr/>
        </p:nvPicPr>
        <p:blipFill>
          <a:blip r:embed="rId2"/>
          <a:stretch>
            <a:fillRect/>
          </a:stretch>
        </p:blipFill>
        <p:spPr>
          <a:xfrm>
            <a:off x="6553200" y="2143855"/>
            <a:ext cx="1325961" cy="1092411"/>
          </a:xfrm>
          <a:prstGeom prst="rect">
            <a:avLst/>
          </a:prstGeom>
        </p:spPr>
      </p:pic>
      <p:sp>
        <p:nvSpPr>
          <p:cNvPr id="13" name="TextBox 12"/>
          <p:cNvSpPr txBox="1"/>
          <p:nvPr/>
        </p:nvSpPr>
        <p:spPr>
          <a:xfrm>
            <a:off x="963403" y="3735157"/>
            <a:ext cx="7696200" cy="1015663"/>
          </a:xfrm>
          <a:prstGeom prst="rect">
            <a:avLst/>
          </a:prstGeom>
          <a:noFill/>
        </p:spPr>
        <p:txBody>
          <a:bodyPr wrap="square" rtlCol="0">
            <a:spAutoFit/>
          </a:bodyPr>
          <a:lstStyle/>
          <a:p>
            <a:pPr algn="just"/>
            <a:r>
              <a:rPr lang="en-US" sz="1200" dirty="0">
                <a:solidFill>
                  <a:srgbClr val="002060"/>
                </a:solidFill>
              </a:rPr>
              <a:t>Radiation resistant insulating materials are important components of the future fusion reactors, including elements of diagnostics, coating etc. Study of radiation damage in these materials are of special importance. In this project related to topic of MATERIALS in </a:t>
            </a:r>
            <a:r>
              <a:rPr lang="en-US" sz="1200" dirty="0" err="1">
                <a:solidFill>
                  <a:srgbClr val="002060"/>
                </a:solidFill>
              </a:rPr>
              <a:t>Eurofusion</a:t>
            </a:r>
            <a:r>
              <a:rPr lang="en-US" sz="1200" dirty="0">
                <a:solidFill>
                  <a:srgbClr val="002060"/>
                </a:solidFill>
              </a:rPr>
              <a:t> activities, we focus on several promising materials, first of all, Al</a:t>
            </a:r>
            <a:r>
              <a:rPr lang="en-US" sz="1200" baseline="-25000" dirty="0">
                <a:solidFill>
                  <a:srgbClr val="002060"/>
                </a:solidFill>
              </a:rPr>
              <a:t>2</a:t>
            </a:r>
            <a:r>
              <a:rPr lang="en-US" sz="1200" dirty="0">
                <a:solidFill>
                  <a:srgbClr val="002060"/>
                </a:solidFill>
              </a:rPr>
              <a:t>O</a:t>
            </a:r>
            <a:r>
              <a:rPr lang="en-US" sz="1200" baseline="-25000" dirty="0">
                <a:solidFill>
                  <a:srgbClr val="002060"/>
                </a:solidFill>
              </a:rPr>
              <a:t>3</a:t>
            </a:r>
            <a:r>
              <a:rPr lang="en-US" sz="1200" dirty="0">
                <a:solidFill>
                  <a:srgbClr val="002060"/>
                </a:solidFill>
              </a:rPr>
              <a:t> (sapphire). Our activities (2014-2018) will combine first principles atomistic modeling of primary radiation defects and their basic properties, and the kinetics of radiation damage and metal colloid formation under powerful radiation.</a:t>
            </a:r>
          </a:p>
        </p:txBody>
      </p:sp>
      <p:sp>
        <p:nvSpPr>
          <p:cNvPr id="16" name="TextBox 15"/>
          <p:cNvSpPr txBox="1"/>
          <p:nvPr/>
        </p:nvSpPr>
        <p:spPr>
          <a:xfrm>
            <a:off x="1029283" y="5017532"/>
            <a:ext cx="5295317" cy="923330"/>
          </a:xfrm>
          <a:prstGeom prst="rect">
            <a:avLst/>
          </a:prstGeom>
          <a:noFill/>
        </p:spPr>
        <p:txBody>
          <a:bodyPr wrap="square" rtlCol="0">
            <a:spAutoFit/>
          </a:bodyPr>
          <a:lstStyle/>
          <a:p>
            <a:pPr lvl="0"/>
            <a:r>
              <a:rPr lang="en-US" dirty="0" err="1" smtClean="0">
                <a:solidFill>
                  <a:prstClr val="black"/>
                </a:solidFill>
              </a:rPr>
              <a:t>A.Popov</a:t>
            </a:r>
            <a:r>
              <a:rPr lang="en-US" dirty="0">
                <a:solidFill>
                  <a:prstClr val="black"/>
                </a:solidFill>
              </a:rPr>
              <a:t>, </a:t>
            </a:r>
            <a:r>
              <a:rPr lang="en-US" dirty="0" smtClean="0"/>
              <a:t>Yu. </a:t>
            </a:r>
            <a:r>
              <a:rPr lang="en-US" dirty="0" err="1" smtClean="0"/>
              <a:t>Zhukovskii</a:t>
            </a:r>
            <a:r>
              <a:rPr lang="en-US" dirty="0" smtClean="0"/>
              <a:t>, V. </a:t>
            </a:r>
            <a:r>
              <a:rPr lang="en-US" dirty="0" err="1" smtClean="0"/>
              <a:t>Kuzovkov</a:t>
            </a:r>
            <a:r>
              <a:rPr lang="en-US" dirty="0" smtClean="0"/>
              <a:t>, </a:t>
            </a:r>
            <a:r>
              <a:rPr lang="en-US" dirty="0" err="1" smtClean="0"/>
              <a:t>A.</a:t>
            </a:r>
            <a:r>
              <a:rPr lang="en-US" dirty="0" err="1" smtClean="0">
                <a:solidFill>
                  <a:prstClr val="black"/>
                </a:solidFill>
              </a:rPr>
              <a:t>Platonenko</a:t>
            </a:r>
            <a:r>
              <a:rPr lang="en-US" dirty="0" smtClean="0">
                <a:solidFill>
                  <a:prstClr val="black"/>
                </a:solidFill>
              </a:rPr>
              <a:t>….</a:t>
            </a:r>
          </a:p>
          <a:p>
            <a:pPr lvl="0"/>
            <a:r>
              <a:rPr lang="de-DE" dirty="0" smtClean="0">
                <a:solidFill>
                  <a:prstClr val="black"/>
                </a:solidFill>
              </a:rPr>
              <a:t>Ab </a:t>
            </a:r>
            <a:r>
              <a:rPr lang="de-DE" dirty="0" err="1" smtClean="0">
                <a:solidFill>
                  <a:prstClr val="black"/>
                </a:solidFill>
              </a:rPr>
              <a:t>initio</a:t>
            </a:r>
            <a:r>
              <a:rPr lang="de-DE" dirty="0" smtClean="0">
                <a:solidFill>
                  <a:prstClr val="black"/>
                </a:solidFill>
              </a:rPr>
              <a:t> </a:t>
            </a:r>
            <a:r>
              <a:rPr lang="de-DE" dirty="0" err="1" smtClean="0">
                <a:solidFill>
                  <a:prstClr val="black"/>
                </a:solidFill>
              </a:rPr>
              <a:t>calculations</a:t>
            </a:r>
            <a:r>
              <a:rPr lang="de-DE" dirty="0" smtClean="0">
                <a:solidFill>
                  <a:prstClr val="black"/>
                </a:solidFill>
              </a:rPr>
              <a:t> </a:t>
            </a:r>
            <a:r>
              <a:rPr lang="de-DE" dirty="0" err="1" smtClean="0">
                <a:solidFill>
                  <a:prstClr val="black"/>
                </a:solidFill>
              </a:rPr>
              <a:t>of</a:t>
            </a:r>
            <a:r>
              <a:rPr lang="de-DE" dirty="0" smtClean="0">
                <a:solidFill>
                  <a:prstClr val="black"/>
                </a:solidFill>
              </a:rPr>
              <a:t> </a:t>
            </a:r>
            <a:r>
              <a:rPr lang="de-DE" dirty="0" err="1" smtClean="0">
                <a:solidFill>
                  <a:prstClr val="black"/>
                </a:solidFill>
              </a:rPr>
              <a:t>defects</a:t>
            </a:r>
            <a:r>
              <a:rPr lang="de-DE" dirty="0" smtClean="0">
                <a:solidFill>
                  <a:prstClr val="black"/>
                </a:solidFill>
              </a:rPr>
              <a:t> </a:t>
            </a:r>
            <a:r>
              <a:rPr lang="de-DE" dirty="0" err="1" smtClean="0">
                <a:solidFill>
                  <a:prstClr val="black"/>
                </a:solidFill>
              </a:rPr>
              <a:t>and</a:t>
            </a:r>
            <a:r>
              <a:rPr lang="de-DE" dirty="0" smtClean="0">
                <a:solidFill>
                  <a:prstClr val="black"/>
                </a:solidFill>
              </a:rPr>
              <a:t> </a:t>
            </a:r>
            <a:r>
              <a:rPr lang="de-DE" dirty="0" err="1" smtClean="0">
                <a:solidFill>
                  <a:prstClr val="black"/>
                </a:solidFill>
              </a:rPr>
              <a:t>recombination</a:t>
            </a:r>
            <a:r>
              <a:rPr lang="de-DE" dirty="0" smtClean="0">
                <a:solidFill>
                  <a:prstClr val="black"/>
                </a:solidFill>
              </a:rPr>
              <a:t> </a:t>
            </a:r>
            <a:r>
              <a:rPr lang="de-DE" dirty="0" err="1" smtClean="0">
                <a:solidFill>
                  <a:prstClr val="black"/>
                </a:solidFill>
              </a:rPr>
              <a:t>kinetics</a:t>
            </a:r>
            <a:r>
              <a:rPr lang="de-DE" dirty="0" smtClean="0">
                <a:solidFill>
                  <a:prstClr val="black"/>
                </a:solidFill>
              </a:rPr>
              <a:t> </a:t>
            </a:r>
            <a:endParaRPr lang="lv-LV" dirty="0">
              <a:solidFill>
                <a:prstClr val="black"/>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2857" y="1466166"/>
            <a:ext cx="2706645" cy="742950"/>
          </a:xfrm>
          <a:prstGeom prst="rect">
            <a:avLst/>
          </a:prstGeom>
        </p:spPr>
      </p:pic>
      <p:sp>
        <p:nvSpPr>
          <p:cNvPr id="15" name="TextBox 14"/>
          <p:cNvSpPr txBox="1"/>
          <p:nvPr/>
        </p:nvSpPr>
        <p:spPr>
          <a:xfrm>
            <a:off x="1015314" y="4648200"/>
            <a:ext cx="2063385" cy="369332"/>
          </a:xfrm>
          <a:prstGeom prst="rect">
            <a:avLst/>
          </a:prstGeom>
          <a:noFill/>
        </p:spPr>
        <p:txBody>
          <a:bodyPr wrap="none" rtlCol="0">
            <a:spAutoFit/>
          </a:bodyPr>
          <a:lstStyle/>
          <a:p>
            <a:r>
              <a:rPr lang="de-DE" dirty="0" smtClean="0"/>
              <a:t>Leader – E. Kotomin</a:t>
            </a:r>
            <a:endParaRPr lang="de-DE"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9045" y="4805577"/>
            <a:ext cx="1104900" cy="1524000"/>
          </a:xfrm>
          <a:prstGeom prst="rect">
            <a:avLst/>
          </a:prstGeom>
        </p:spPr>
      </p:pic>
      <p:sp>
        <p:nvSpPr>
          <p:cNvPr id="14" name="TextBox 13"/>
          <p:cNvSpPr txBox="1"/>
          <p:nvPr/>
        </p:nvSpPr>
        <p:spPr>
          <a:xfrm>
            <a:off x="1015314" y="2565967"/>
            <a:ext cx="4600276" cy="1477328"/>
          </a:xfrm>
          <a:prstGeom prst="rect">
            <a:avLst/>
          </a:prstGeom>
          <a:noFill/>
        </p:spPr>
        <p:txBody>
          <a:bodyPr wrap="square" rtlCol="0">
            <a:spAutoFit/>
          </a:bodyPr>
          <a:lstStyle/>
          <a:p>
            <a:r>
              <a:rPr lang="en-US" dirty="0"/>
              <a:t>Computer modelling of radiation damage in </a:t>
            </a:r>
            <a:r>
              <a:rPr lang="en-US" dirty="0" err="1"/>
              <a:t>MgO</a:t>
            </a:r>
            <a:r>
              <a:rPr lang="en-US" dirty="0"/>
              <a:t>, Al2O3, MgAl2O4 spinel under different types of irradiation (electrons, protons, ions, neutrons)</a:t>
            </a:r>
            <a:endParaRPr lang="lv-LV" dirty="0"/>
          </a:p>
          <a:p>
            <a:endParaRPr lang="en-US" dirty="0" smtClean="0"/>
          </a:p>
        </p:txBody>
      </p:sp>
    </p:spTree>
    <p:extLst>
      <p:ext uri="{BB962C8B-B14F-4D97-AF65-F5344CB8AC3E}">
        <p14:creationId xmlns:p14="http://schemas.microsoft.com/office/powerpoint/2010/main" val="1159765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C</a:t>
            </a:r>
            <a:r>
              <a:rPr lang="lv-LV" dirty="0" smtClean="0"/>
              <a:t>ooperation </a:t>
            </a:r>
            <a:r>
              <a:rPr lang="lv-LV" dirty="0"/>
              <a:t>programme</a:t>
            </a:r>
            <a:r>
              <a:rPr lang="de-DE" dirty="0" smtClean="0"/>
              <a:t>  </a:t>
            </a:r>
            <a:endParaRPr lang="en-US" dirty="0"/>
          </a:p>
        </p:txBody>
      </p:sp>
      <p:sp>
        <p:nvSpPr>
          <p:cNvPr id="4" name="Date Placeholder 3"/>
          <p:cNvSpPr>
            <a:spLocks noGrp="1"/>
          </p:cNvSpPr>
          <p:nvPr>
            <p:ph type="dt" sz="half" idx="10"/>
          </p:nvPr>
        </p:nvSpPr>
        <p:spPr/>
        <p:txBody>
          <a:bodyPr/>
          <a:lstStyle/>
          <a:p>
            <a:fld id="{FFCF5855-A3E5-4592-912F-17E8F2148011}" type="datetime1">
              <a:rPr lang="en-US" smtClean="0"/>
              <a:t>3/10/2017</a:t>
            </a:fld>
            <a:endParaRPr lang="en-US" dirty="0"/>
          </a:p>
        </p:txBody>
      </p:sp>
      <p:sp>
        <p:nvSpPr>
          <p:cNvPr id="5" name="Footer Placeholder 4"/>
          <p:cNvSpPr>
            <a:spLocks noGrp="1"/>
          </p:cNvSpPr>
          <p:nvPr>
            <p:ph type="ftr" sz="quarter" idx="11"/>
          </p:nvPr>
        </p:nvSpPr>
        <p:spPr/>
        <p:txBody>
          <a:bodyPr/>
          <a:lstStyle/>
          <a:p>
            <a:r>
              <a:rPr lang="en-US" smtClean="0"/>
              <a:t>Theoretical department meeting 2017</a:t>
            </a:r>
            <a:endParaRPr lang="en-US"/>
          </a:p>
        </p:txBody>
      </p:sp>
      <p:sp>
        <p:nvSpPr>
          <p:cNvPr id="6" name="Slide Number Placeholder 5"/>
          <p:cNvSpPr>
            <a:spLocks noGrp="1"/>
          </p:cNvSpPr>
          <p:nvPr>
            <p:ph type="sldNum" sz="quarter" idx="12"/>
          </p:nvPr>
        </p:nvSpPr>
        <p:spPr/>
        <p:txBody>
          <a:bodyPr/>
          <a:lstStyle/>
          <a:p>
            <a:fld id="{82B32786-2A0E-45BB-AC48-69A8F6ED8B60}" type="slidenum">
              <a:rPr lang="en-US" smtClean="0"/>
              <a:t>9</a:t>
            </a:fld>
            <a:endParaRPr lang="en-US"/>
          </a:p>
        </p:txBody>
      </p:sp>
      <p:sp>
        <p:nvSpPr>
          <p:cNvPr id="8" name="TextBox 7"/>
          <p:cNvSpPr txBox="1"/>
          <p:nvPr/>
        </p:nvSpPr>
        <p:spPr>
          <a:xfrm>
            <a:off x="990600" y="1634293"/>
            <a:ext cx="4721805" cy="584775"/>
          </a:xfrm>
          <a:prstGeom prst="rect">
            <a:avLst/>
          </a:prstGeom>
          <a:noFill/>
        </p:spPr>
        <p:txBody>
          <a:bodyPr wrap="none" rtlCol="0">
            <a:spAutoFit/>
          </a:bodyPr>
          <a:lstStyle/>
          <a:p>
            <a:r>
              <a:rPr lang="de-DE" sz="3200" dirty="0" smtClean="0"/>
              <a:t>Latvia-Ukraine (2017-2018)</a:t>
            </a:r>
            <a:endParaRPr lang="lv-LV" sz="3200" dirty="0"/>
          </a:p>
        </p:txBody>
      </p:sp>
      <p:sp>
        <p:nvSpPr>
          <p:cNvPr id="9" name="TextBox 8"/>
          <p:cNvSpPr txBox="1"/>
          <p:nvPr/>
        </p:nvSpPr>
        <p:spPr>
          <a:xfrm>
            <a:off x="980303" y="2260723"/>
            <a:ext cx="5317321" cy="923330"/>
          </a:xfrm>
          <a:prstGeom prst="rect">
            <a:avLst/>
          </a:prstGeom>
          <a:noFill/>
        </p:spPr>
        <p:txBody>
          <a:bodyPr wrap="square" rtlCol="0">
            <a:spAutoFit/>
          </a:bodyPr>
          <a:lstStyle/>
          <a:p>
            <a:r>
              <a:rPr lang="lv-LV" dirty="0"/>
              <a:t>Jauniem radiācijas dozimetriem paredzētu  nanostrukturētu YAl</a:t>
            </a:r>
            <a:r>
              <a:rPr lang="en-US" dirty="0"/>
              <a:t>O</a:t>
            </a:r>
            <a:r>
              <a:rPr lang="en-US" baseline="-25000" dirty="0"/>
              <a:t>3</a:t>
            </a:r>
            <a:r>
              <a:rPr lang="en-US" dirty="0"/>
              <a:t>:</a:t>
            </a:r>
            <a:r>
              <a:rPr lang="lv-LV" dirty="0"/>
              <a:t>Mn keramiku izgatavošana, raksturošana</a:t>
            </a:r>
            <a:r>
              <a:rPr lang="en-US" dirty="0"/>
              <a:t> un </a:t>
            </a:r>
            <a:r>
              <a:rPr lang="lv-LV" dirty="0"/>
              <a:t>un </a:t>
            </a:r>
            <a:r>
              <a:rPr lang="lv-LV" dirty="0" smtClean="0"/>
              <a:t>datormodelēša</a:t>
            </a:r>
            <a:endParaRPr lang="de-DE" dirty="0"/>
          </a:p>
        </p:txBody>
      </p:sp>
      <p:pic>
        <p:nvPicPr>
          <p:cNvPr id="12" name="Picture 11"/>
          <p:cNvPicPr>
            <a:picLocks noChangeAspect="1"/>
          </p:cNvPicPr>
          <p:nvPr/>
        </p:nvPicPr>
        <p:blipFill>
          <a:blip r:embed="rId2"/>
          <a:stretch>
            <a:fillRect/>
          </a:stretch>
        </p:blipFill>
        <p:spPr>
          <a:xfrm>
            <a:off x="6297625" y="1848377"/>
            <a:ext cx="1548585" cy="1275823"/>
          </a:xfrm>
          <a:prstGeom prst="rect">
            <a:avLst/>
          </a:prstGeom>
        </p:spPr>
      </p:pic>
      <p:sp>
        <p:nvSpPr>
          <p:cNvPr id="13" name="TextBox 12"/>
          <p:cNvSpPr txBox="1"/>
          <p:nvPr/>
        </p:nvSpPr>
        <p:spPr>
          <a:xfrm>
            <a:off x="990600" y="3508936"/>
            <a:ext cx="7696200" cy="461665"/>
          </a:xfrm>
          <a:prstGeom prst="rect">
            <a:avLst/>
          </a:prstGeom>
          <a:noFill/>
        </p:spPr>
        <p:txBody>
          <a:bodyPr wrap="square" rtlCol="0">
            <a:spAutoFit/>
          </a:bodyPr>
          <a:lstStyle/>
          <a:p>
            <a:pPr algn="just"/>
            <a:r>
              <a:rPr lang="en-US" sz="1200" dirty="0" smtClean="0">
                <a:solidFill>
                  <a:srgbClr val="002060"/>
                </a:solidFill>
              </a:rPr>
              <a:t>Z</a:t>
            </a:r>
            <a:r>
              <a:rPr lang="lv-LV" sz="1200" dirty="0" smtClean="0">
                <a:solidFill>
                  <a:srgbClr val="002060"/>
                </a:solidFill>
              </a:rPr>
              <a:t>inātnieku </a:t>
            </a:r>
            <a:r>
              <a:rPr lang="lv-LV" sz="1200" dirty="0">
                <a:solidFill>
                  <a:srgbClr val="002060"/>
                </a:solidFill>
              </a:rPr>
              <a:t>grupas Dr. A.Popova (Latvijas Universitātes Cietvielu fizikas institūts</a:t>
            </a:r>
            <a:r>
              <a:rPr lang="lv-LV" sz="1200" dirty="0" smtClean="0">
                <a:solidFill>
                  <a:srgbClr val="002060"/>
                </a:solidFill>
              </a:rPr>
              <a:t>)</a:t>
            </a:r>
            <a:r>
              <a:rPr lang="en-US" sz="1200" dirty="0" smtClean="0">
                <a:solidFill>
                  <a:srgbClr val="002060"/>
                </a:solidFill>
              </a:rPr>
              <a:t> un</a:t>
            </a:r>
            <a:r>
              <a:rPr lang="lv-LV" sz="1200" dirty="0" smtClean="0">
                <a:solidFill>
                  <a:srgbClr val="002060"/>
                </a:solidFill>
              </a:rPr>
              <a:t> </a:t>
            </a:r>
            <a:r>
              <a:rPr lang="lv-LV" sz="1200" dirty="0">
                <a:solidFill>
                  <a:srgbClr val="002060"/>
                </a:solidFill>
              </a:rPr>
              <a:t>Dr. S.Ubizska (Nacionālā Universitāte “Lviv Polytechnic”, Ukraina) vadībā</a:t>
            </a:r>
          </a:p>
        </p:txBody>
      </p:sp>
      <p:sp>
        <p:nvSpPr>
          <p:cNvPr id="14" name="TextBox 13"/>
          <p:cNvSpPr txBox="1"/>
          <p:nvPr/>
        </p:nvSpPr>
        <p:spPr>
          <a:xfrm>
            <a:off x="992659" y="3979950"/>
            <a:ext cx="1874744" cy="369332"/>
          </a:xfrm>
          <a:prstGeom prst="rect">
            <a:avLst/>
          </a:prstGeom>
          <a:noFill/>
        </p:spPr>
        <p:txBody>
          <a:bodyPr wrap="none" rtlCol="0">
            <a:spAutoFit/>
          </a:bodyPr>
          <a:lstStyle/>
          <a:p>
            <a:r>
              <a:rPr lang="de-DE" dirty="0" smtClean="0"/>
              <a:t>Leader – A. Popov</a:t>
            </a:r>
            <a:endParaRPr lang="de-DE" dirty="0"/>
          </a:p>
        </p:txBody>
      </p:sp>
      <p:sp>
        <p:nvSpPr>
          <p:cNvPr id="16" name="TextBox 15"/>
          <p:cNvSpPr txBox="1"/>
          <p:nvPr/>
        </p:nvSpPr>
        <p:spPr>
          <a:xfrm>
            <a:off x="1066800" y="4295028"/>
            <a:ext cx="4724400" cy="923330"/>
          </a:xfrm>
          <a:prstGeom prst="rect">
            <a:avLst/>
          </a:prstGeom>
          <a:noFill/>
        </p:spPr>
        <p:txBody>
          <a:bodyPr wrap="square" rtlCol="0">
            <a:spAutoFit/>
          </a:bodyPr>
          <a:lstStyle/>
          <a:p>
            <a:r>
              <a:rPr lang="en-US" dirty="0" smtClean="0"/>
              <a:t>R. </a:t>
            </a:r>
            <a:r>
              <a:rPr lang="en-US" dirty="0" err="1" smtClean="0"/>
              <a:t>Eglitis</a:t>
            </a:r>
            <a:r>
              <a:rPr lang="en-US" dirty="0" smtClean="0"/>
              <a:t>, …</a:t>
            </a:r>
          </a:p>
          <a:p>
            <a:r>
              <a:rPr lang="en-US" dirty="0" smtClean="0"/>
              <a:t> Optical properties of ceramics </a:t>
            </a:r>
          </a:p>
          <a:p>
            <a:endParaRPr lang="lv-LV"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5694" y="4724035"/>
            <a:ext cx="1272445" cy="1187615"/>
          </a:xfrm>
          <a:prstGeom prst="rect">
            <a:avLst/>
          </a:prstGeom>
        </p:spPr>
      </p:pic>
    </p:spTree>
    <p:extLst>
      <p:ext uri="{BB962C8B-B14F-4D97-AF65-F5344CB8AC3E}">
        <p14:creationId xmlns:p14="http://schemas.microsoft.com/office/powerpoint/2010/main" val="518057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Theoretical physics dept  new    http://teor.cfi.lu.lv  Current research projects   </vt:lpstr>
      <vt:lpstr>Salary 2017</vt:lpstr>
      <vt:lpstr>Latvian project</vt:lpstr>
      <vt:lpstr>ERA-NET Projects </vt:lpstr>
      <vt:lpstr>M-ERA-NET Project </vt:lpstr>
      <vt:lpstr>FP7 Energy  </vt:lpstr>
      <vt:lpstr>EUROfusion  </vt:lpstr>
      <vt:lpstr>EUROfusion  </vt:lpstr>
      <vt:lpstr>Cooperation programme  </vt:lpstr>
      <vt:lpstr>Ph D and related activities </vt:lpstr>
      <vt:lpstr>Not enough Synergy ?</vt:lpstr>
      <vt:lpstr>CAMART2</vt:lpstr>
    </vt:vector>
  </TitlesOfParts>
  <Company>MPI FKF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Theoretical physics dept  http://www1.cfi.lu.lv/teor/  Current research projects</dc:title>
  <dc:creator>Eugene Kotomin</dc:creator>
  <cp:lastModifiedBy>Eugene Kotomin</cp:lastModifiedBy>
  <cp:revision>33</cp:revision>
  <dcterms:created xsi:type="dcterms:W3CDTF">2017-03-08T13:30:33Z</dcterms:created>
  <dcterms:modified xsi:type="dcterms:W3CDTF">2017-03-10T10:52:05Z</dcterms:modified>
</cp:coreProperties>
</file>